
<file path=[Content_Types].xml><?xml version="1.0" encoding="utf-8"?>
<Types xmlns="http://schemas.openxmlformats.org/package/2006/content-types">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648" r:id="rId4"/>
  </p:sldMasterIdLst>
  <p:notesMasterIdLst>
    <p:notesMasterId r:id="rId34"/>
  </p:notesMasterIdLst>
  <p:sldIdLst>
    <p:sldId id="304" r:id="rId5"/>
    <p:sldId id="314" r:id="rId6"/>
    <p:sldId id="318" r:id="rId7"/>
    <p:sldId id="326" r:id="rId8"/>
    <p:sldId id="330" r:id="rId9"/>
    <p:sldId id="327" r:id="rId10"/>
    <p:sldId id="320" r:id="rId11"/>
    <p:sldId id="321" r:id="rId12"/>
    <p:sldId id="308" r:id="rId13"/>
    <p:sldId id="325" r:id="rId14"/>
    <p:sldId id="324" r:id="rId15"/>
    <p:sldId id="334" r:id="rId16"/>
    <p:sldId id="331" r:id="rId17"/>
    <p:sldId id="346" r:id="rId18"/>
    <p:sldId id="337" r:id="rId19"/>
    <p:sldId id="333" r:id="rId20"/>
    <p:sldId id="340" r:id="rId21"/>
    <p:sldId id="339" r:id="rId22"/>
    <p:sldId id="338" r:id="rId23"/>
    <p:sldId id="342" r:id="rId24"/>
    <p:sldId id="344" r:id="rId25"/>
    <p:sldId id="343" r:id="rId26"/>
    <p:sldId id="288" r:id="rId27"/>
    <p:sldId id="287" r:id="rId28"/>
    <p:sldId id="341" r:id="rId29"/>
    <p:sldId id="345" r:id="rId30"/>
    <p:sldId id="335" r:id="rId31"/>
    <p:sldId id="332" r:id="rId32"/>
    <p:sldId id="305"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A3648E8-4A05-4A56-9A1C-70A43A2CFB17}" v="94" dt="2025-02-10T05:38:52.91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042" autoAdjust="0"/>
    <p:restoredTop sz="93750" autoAdjust="0"/>
  </p:normalViewPr>
  <p:slideViewPr>
    <p:cSldViewPr snapToGrid="0">
      <p:cViewPr varScale="1">
        <p:scale>
          <a:sx n="59" d="100"/>
          <a:sy n="59" d="100"/>
        </p:scale>
        <p:origin x="1032" y="4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ableStyles" Target="tableStyles.xml"/><Relationship Id="rId21" Type="http://schemas.openxmlformats.org/officeDocument/2006/relationships/slide" Target="slides/slide17.xml"/><Relationship Id="rId34" Type="http://schemas.openxmlformats.org/officeDocument/2006/relationships/notesMaster" Target="notesMasters/notesMaster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viewProps" Target="viewProps.xml"/><Relationship Id="rId40" Type="http://schemas.microsoft.com/office/2015/10/relationships/revisionInfo" Target="revisionInfo.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commentAuthors" Target="commentAuthors.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692F46C-8234-46B6-9DEA-5B87E364EBC1}" type="doc">
      <dgm:prSet loTypeId="urn:microsoft.com/office/officeart/2005/8/layout/default" loCatId="list" qsTypeId="urn:microsoft.com/office/officeart/2005/8/quickstyle/simple3" qsCatId="simple" csTypeId="urn:microsoft.com/office/officeart/2005/8/colors/accent1_2" csCatId="accent1" phldr="1"/>
      <dgm:spPr/>
      <dgm:t>
        <a:bodyPr/>
        <a:lstStyle/>
        <a:p>
          <a:endParaRPr lang="en-IN"/>
        </a:p>
      </dgm:t>
    </dgm:pt>
    <dgm:pt modelId="{81068C4E-A7E9-4BFC-B0B6-0C46A7883E03}">
      <dgm:prSet phldrT="[Text]"/>
      <dgm:spPr/>
      <dgm:t>
        <a:bodyPr/>
        <a:lstStyle/>
        <a:p>
          <a:pPr>
            <a:buFont typeface="Arial" pitchFamily="34" charset="0"/>
            <a:buChar char="•"/>
          </a:pPr>
          <a:r>
            <a:rPr lang="en-GB" dirty="0">
              <a:latin typeface="Times New Roman" pitchFamily="18" charset="0"/>
              <a:cs typeface="Times New Roman" pitchFamily="18" charset="0"/>
            </a:rPr>
            <a:t>Perform calculations</a:t>
          </a:r>
          <a:endParaRPr lang="en-IN" dirty="0"/>
        </a:p>
      </dgm:t>
    </dgm:pt>
    <dgm:pt modelId="{68B97FDE-76DA-4088-816E-E6018E193E6D}" type="parTrans" cxnId="{B0EE4C61-94FE-4882-B109-49245703540F}">
      <dgm:prSet/>
      <dgm:spPr/>
      <dgm:t>
        <a:bodyPr/>
        <a:lstStyle/>
        <a:p>
          <a:endParaRPr lang="en-IN"/>
        </a:p>
      </dgm:t>
    </dgm:pt>
    <dgm:pt modelId="{61008AD8-FCFC-421F-A6F4-82E86078CDFA}" type="sibTrans" cxnId="{B0EE4C61-94FE-4882-B109-49245703540F}">
      <dgm:prSet/>
      <dgm:spPr/>
      <dgm:t>
        <a:bodyPr/>
        <a:lstStyle/>
        <a:p>
          <a:endParaRPr lang="en-IN"/>
        </a:p>
      </dgm:t>
    </dgm:pt>
    <dgm:pt modelId="{4C5F81F7-9744-4F52-8D5D-189CBAEF2A4C}">
      <dgm:prSet/>
      <dgm:spPr/>
      <dgm:t>
        <a:bodyPr/>
        <a:lstStyle/>
        <a:p>
          <a:r>
            <a:rPr lang="en-GB" dirty="0">
              <a:latin typeface="Times New Roman" pitchFamily="18" charset="0"/>
              <a:cs typeface="Times New Roman" pitchFamily="18" charset="0"/>
            </a:rPr>
            <a:t>Automatic reasoning </a:t>
          </a:r>
        </a:p>
      </dgm:t>
    </dgm:pt>
    <dgm:pt modelId="{AD2A06EF-DA43-42E1-9013-7AD48D70A8B2}" type="parTrans" cxnId="{091ADE61-494B-4BB1-B93B-F6E69F4E07A0}">
      <dgm:prSet/>
      <dgm:spPr/>
      <dgm:t>
        <a:bodyPr/>
        <a:lstStyle/>
        <a:p>
          <a:endParaRPr lang="en-IN"/>
        </a:p>
      </dgm:t>
    </dgm:pt>
    <dgm:pt modelId="{A5B5DCA8-1963-418A-85FB-5F0C7C86DB13}" type="sibTrans" cxnId="{091ADE61-494B-4BB1-B93B-F6E69F4E07A0}">
      <dgm:prSet/>
      <dgm:spPr/>
      <dgm:t>
        <a:bodyPr/>
        <a:lstStyle/>
        <a:p>
          <a:endParaRPr lang="en-IN"/>
        </a:p>
      </dgm:t>
    </dgm:pt>
    <dgm:pt modelId="{245BD463-EBE9-4DC0-ADC0-17F13C945F8E}">
      <dgm:prSet/>
      <dgm:spPr/>
      <dgm:t>
        <a:bodyPr/>
        <a:lstStyle/>
        <a:p>
          <a:r>
            <a:rPr lang="en-GB" dirty="0">
              <a:latin typeface="Times New Roman" pitchFamily="18" charset="0"/>
              <a:cs typeface="Times New Roman" pitchFamily="18" charset="0"/>
            </a:rPr>
            <a:t>Data processing </a:t>
          </a:r>
        </a:p>
      </dgm:t>
    </dgm:pt>
    <dgm:pt modelId="{94C5BF40-9991-4177-B8EA-CD10152FFA3F}" type="parTrans" cxnId="{B2537AA8-A1E7-4ADE-9772-6C34D133A5A4}">
      <dgm:prSet/>
      <dgm:spPr/>
      <dgm:t>
        <a:bodyPr/>
        <a:lstStyle/>
        <a:p>
          <a:endParaRPr lang="en-IN"/>
        </a:p>
      </dgm:t>
    </dgm:pt>
    <dgm:pt modelId="{09EFA100-8019-47A1-8BAF-C9A2D8185CA4}" type="sibTrans" cxnId="{B2537AA8-A1E7-4ADE-9772-6C34D133A5A4}">
      <dgm:prSet/>
      <dgm:spPr/>
      <dgm:t>
        <a:bodyPr/>
        <a:lstStyle/>
        <a:p>
          <a:endParaRPr lang="en-IN"/>
        </a:p>
      </dgm:t>
    </dgm:pt>
    <dgm:pt modelId="{3641AE77-B24C-442E-848A-6CCCC6A38756}">
      <dgm:prSet/>
      <dgm:spPr/>
      <dgm:t>
        <a:bodyPr/>
        <a:lstStyle/>
        <a:p>
          <a:r>
            <a:rPr lang="en-GB" dirty="0">
              <a:latin typeface="Times New Roman" pitchFamily="18" charset="0"/>
              <a:cs typeface="Times New Roman" pitchFamily="18" charset="0"/>
            </a:rPr>
            <a:t>Computations</a:t>
          </a:r>
        </a:p>
      </dgm:t>
    </dgm:pt>
    <dgm:pt modelId="{29F1EFEF-00EE-43A7-A59B-8FF253BBB3B0}" type="parTrans" cxnId="{6876469B-2B48-419F-B1F8-F6D6CCFF943B}">
      <dgm:prSet/>
      <dgm:spPr/>
      <dgm:t>
        <a:bodyPr/>
        <a:lstStyle/>
        <a:p>
          <a:endParaRPr lang="en-IN"/>
        </a:p>
      </dgm:t>
    </dgm:pt>
    <dgm:pt modelId="{BBF238A9-EC41-4185-A084-60C1442EEB44}" type="sibTrans" cxnId="{6876469B-2B48-419F-B1F8-F6D6CCFF943B}">
      <dgm:prSet/>
      <dgm:spPr/>
      <dgm:t>
        <a:bodyPr/>
        <a:lstStyle/>
        <a:p>
          <a:endParaRPr lang="en-IN"/>
        </a:p>
      </dgm:t>
    </dgm:pt>
    <dgm:pt modelId="{9499DB15-2420-4EC0-A4F5-6C837252F00B}">
      <dgm:prSet/>
      <dgm:spPr/>
      <dgm:t>
        <a:bodyPr/>
        <a:lstStyle/>
        <a:p>
          <a:r>
            <a:rPr lang="en-GB" dirty="0">
              <a:latin typeface="Times New Roman" pitchFamily="18" charset="0"/>
              <a:cs typeface="Times New Roman" pitchFamily="18" charset="0"/>
            </a:rPr>
            <a:t>Problem-solving</a:t>
          </a:r>
          <a:endParaRPr lang="en-IN" dirty="0"/>
        </a:p>
      </dgm:t>
    </dgm:pt>
    <dgm:pt modelId="{FC8B144F-9AC1-440E-9842-3AB11D531F01}" type="parTrans" cxnId="{B857AC57-B9A6-4BFA-803E-F2CD11D8B0F2}">
      <dgm:prSet/>
      <dgm:spPr/>
      <dgm:t>
        <a:bodyPr/>
        <a:lstStyle/>
        <a:p>
          <a:endParaRPr lang="en-IN"/>
        </a:p>
      </dgm:t>
    </dgm:pt>
    <dgm:pt modelId="{83417600-B72F-4FF5-A06E-1097BE6DE030}" type="sibTrans" cxnId="{B857AC57-B9A6-4BFA-803E-F2CD11D8B0F2}">
      <dgm:prSet/>
      <dgm:spPr/>
      <dgm:t>
        <a:bodyPr/>
        <a:lstStyle/>
        <a:p>
          <a:endParaRPr lang="en-IN"/>
        </a:p>
      </dgm:t>
    </dgm:pt>
    <dgm:pt modelId="{E8BE23E9-A47F-44D9-A1F6-4566704B5EAA}" type="pres">
      <dgm:prSet presAssocID="{A692F46C-8234-46B6-9DEA-5B87E364EBC1}" presName="diagram" presStyleCnt="0">
        <dgm:presLayoutVars>
          <dgm:dir/>
          <dgm:resizeHandles val="exact"/>
        </dgm:presLayoutVars>
      </dgm:prSet>
      <dgm:spPr/>
    </dgm:pt>
    <dgm:pt modelId="{F0239D27-E647-4269-AEFC-DA48D2DAEC56}" type="pres">
      <dgm:prSet presAssocID="{81068C4E-A7E9-4BFC-B0B6-0C46A7883E03}" presName="node" presStyleLbl="node1" presStyleIdx="0" presStyleCnt="5">
        <dgm:presLayoutVars>
          <dgm:bulletEnabled val="1"/>
        </dgm:presLayoutVars>
      </dgm:prSet>
      <dgm:spPr/>
    </dgm:pt>
    <dgm:pt modelId="{93759B33-20A4-41CD-867D-8118CD73BF9F}" type="pres">
      <dgm:prSet presAssocID="{61008AD8-FCFC-421F-A6F4-82E86078CDFA}" presName="sibTrans" presStyleCnt="0"/>
      <dgm:spPr/>
    </dgm:pt>
    <dgm:pt modelId="{313EA7EA-5C73-4917-AE09-095CCEA0F15F}" type="pres">
      <dgm:prSet presAssocID="{4C5F81F7-9744-4F52-8D5D-189CBAEF2A4C}" presName="node" presStyleLbl="node1" presStyleIdx="1" presStyleCnt="5">
        <dgm:presLayoutVars>
          <dgm:bulletEnabled val="1"/>
        </dgm:presLayoutVars>
      </dgm:prSet>
      <dgm:spPr/>
    </dgm:pt>
    <dgm:pt modelId="{B82DA5A1-6FB9-4ED4-9E2E-7F2C752E9593}" type="pres">
      <dgm:prSet presAssocID="{A5B5DCA8-1963-418A-85FB-5F0C7C86DB13}" presName="sibTrans" presStyleCnt="0"/>
      <dgm:spPr/>
    </dgm:pt>
    <dgm:pt modelId="{FF53CD9D-19F8-4941-969F-7307F0B280A6}" type="pres">
      <dgm:prSet presAssocID="{245BD463-EBE9-4DC0-ADC0-17F13C945F8E}" presName="node" presStyleLbl="node1" presStyleIdx="2" presStyleCnt="5">
        <dgm:presLayoutVars>
          <dgm:bulletEnabled val="1"/>
        </dgm:presLayoutVars>
      </dgm:prSet>
      <dgm:spPr/>
    </dgm:pt>
    <dgm:pt modelId="{68D578B0-35A6-4AFB-A404-5C922E7FB8FD}" type="pres">
      <dgm:prSet presAssocID="{09EFA100-8019-47A1-8BAF-C9A2D8185CA4}" presName="sibTrans" presStyleCnt="0"/>
      <dgm:spPr/>
    </dgm:pt>
    <dgm:pt modelId="{6DA76541-D73F-4E6E-8C18-5E0B1405283D}" type="pres">
      <dgm:prSet presAssocID="{3641AE77-B24C-442E-848A-6CCCC6A38756}" presName="node" presStyleLbl="node1" presStyleIdx="3" presStyleCnt="5">
        <dgm:presLayoutVars>
          <dgm:bulletEnabled val="1"/>
        </dgm:presLayoutVars>
      </dgm:prSet>
      <dgm:spPr/>
    </dgm:pt>
    <dgm:pt modelId="{8C462FB2-5B07-4809-BCC5-F765B205EBD7}" type="pres">
      <dgm:prSet presAssocID="{BBF238A9-EC41-4185-A084-60C1442EEB44}" presName="sibTrans" presStyleCnt="0"/>
      <dgm:spPr/>
    </dgm:pt>
    <dgm:pt modelId="{E4A8A545-B155-443E-9F8F-90F2D027D7A0}" type="pres">
      <dgm:prSet presAssocID="{9499DB15-2420-4EC0-A4F5-6C837252F00B}" presName="node" presStyleLbl="node1" presStyleIdx="4" presStyleCnt="5">
        <dgm:presLayoutVars>
          <dgm:bulletEnabled val="1"/>
        </dgm:presLayoutVars>
      </dgm:prSet>
      <dgm:spPr/>
    </dgm:pt>
  </dgm:ptLst>
  <dgm:cxnLst>
    <dgm:cxn modelId="{EEE10F24-2980-4F95-81C5-C2D01719CCCF}" type="presOf" srcId="{9499DB15-2420-4EC0-A4F5-6C837252F00B}" destId="{E4A8A545-B155-443E-9F8F-90F2D027D7A0}" srcOrd="0" destOrd="0" presId="urn:microsoft.com/office/officeart/2005/8/layout/default"/>
    <dgm:cxn modelId="{B0EE4C61-94FE-4882-B109-49245703540F}" srcId="{A692F46C-8234-46B6-9DEA-5B87E364EBC1}" destId="{81068C4E-A7E9-4BFC-B0B6-0C46A7883E03}" srcOrd="0" destOrd="0" parTransId="{68B97FDE-76DA-4088-816E-E6018E193E6D}" sibTransId="{61008AD8-FCFC-421F-A6F4-82E86078CDFA}"/>
    <dgm:cxn modelId="{091ADE61-494B-4BB1-B93B-F6E69F4E07A0}" srcId="{A692F46C-8234-46B6-9DEA-5B87E364EBC1}" destId="{4C5F81F7-9744-4F52-8D5D-189CBAEF2A4C}" srcOrd="1" destOrd="0" parTransId="{AD2A06EF-DA43-42E1-9013-7AD48D70A8B2}" sibTransId="{A5B5DCA8-1963-418A-85FB-5F0C7C86DB13}"/>
    <dgm:cxn modelId="{B857AC57-B9A6-4BFA-803E-F2CD11D8B0F2}" srcId="{A692F46C-8234-46B6-9DEA-5B87E364EBC1}" destId="{9499DB15-2420-4EC0-A4F5-6C837252F00B}" srcOrd="4" destOrd="0" parTransId="{FC8B144F-9AC1-440E-9842-3AB11D531F01}" sibTransId="{83417600-B72F-4FF5-A06E-1097BE6DE030}"/>
    <dgm:cxn modelId="{347F9182-1271-46A3-99DF-0B59A9F9EF80}" type="presOf" srcId="{81068C4E-A7E9-4BFC-B0B6-0C46A7883E03}" destId="{F0239D27-E647-4269-AEFC-DA48D2DAEC56}" srcOrd="0" destOrd="0" presId="urn:microsoft.com/office/officeart/2005/8/layout/default"/>
    <dgm:cxn modelId="{41F2FC8F-1A76-480B-B091-DB4A4A3CBC11}" type="presOf" srcId="{3641AE77-B24C-442E-848A-6CCCC6A38756}" destId="{6DA76541-D73F-4E6E-8C18-5E0B1405283D}" srcOrd="0" destOrd="0" presId="urn:microsoft.com/office/officeart/2005/8/layout/default"/>
    <dgm:cxn modelId="{6876469B-2B48-419F-B1F8-F6D6CCFF943B}" srcId="{A692F46C-8234-46B6-9DEA-5B87E364EBC1}" destId="{3641AE77-B24C-442E-848A-6CCCC6A38756}" srcOrd="3" destOrd="0" parTransId="{29F1EFEF-00EE-43A7-A59B-8FF253BBB3B0}" sibTransId="{BBF238A9-EC41-4185-A084-60C1442EEB44}"/>
    <dgm:cxn modelId="{B2537AA8-A1E7-4ADE-9772-6C34D133A5A4}" srcId="{A692F46C-8234-46B6-9DEA-5B87E364EBC1}" destId="{245BD463-EBE9-4DC0-ADC0-17F13C945F8E}" srcOrd="2" destOrd="0" parTransId="{94C5BF40-9991-4177-B8EA-CD10152FFA3F}" sibTransId="{09EFA100-8019-47A1-8BAF-C9A2D8185CA4}"/>
    <dgm:cxn modelId="{4F8A24AA-1A22-4CAD-BB35-8894A1751926}" type="presOf" srcId="{4C5F81F7-9744-4F52-8D5D-189CBAEF2A4C}" destId="{313EA7EA-5C73-4917-AE09-095CCEA0F15F}" srcOrd="0" destOrd="0" presId="urn:microsoft.com/office/officeart/2005/8/layout/default"/>
    <dgm:cxn modelId="{255B31D9-656D-42A9-8D63-D70490D22322}" type="presOf" srcId="{245BD463-EBE9-4DC0-ADC0-17F13C945F8E}" destId="{FF53CD9D-19F8-4941-969F-7307F0B280A6}" srcOrd="0" destOrd="0" presId="urn:microsoft.com/office/officeart/2005/8/layout/default"/>
    <dgm:cxn modelId="{D77592F9-B3C0-48D7-BE15-DA4C56CC513C}" type="presOf" srcId="{A692F46C-8234-46B6-9DEA-5B87E364EBC1}" destId="{E8BE23E9-A47F-44D9-A1F6-4566704B5EAA}" srcOrd="0" destOrd="0" presId="urn:microsoft.com/office/officeart/2005/8/layout/default"/>
    <dgm:cxn modelId="{68D98CFE-36E7-4BE1-90C2-06A08FA8107C}" type="presParOf" srcId="{E8BE23E9-A47F-44D9-A1F6-4566704B5EAA}" destId="{F0239D27-E647-4269-AEFC-DA48D2DAEC56}" srcOrd="0" destOrd="0" presId="urn:microsoft.com/office/officeart/2005/8/layout/default"/>
    <dgm:cxn modelId="{B7DF6A66-0978-409F-938B-49A169C164C3}" type="presParOf" srcId="{E8BE23E9-A47F-44D9-A1F6-4566704B5EAA}" destId="{93759B33-20A4-41CD-867D-8118CD73BF9F}" srcOrd="1" destOrd="0" presId="urn:microsoft.com/office/officeart/2005/8/layout/default"/>
    <dgm:cxn modelId="{08A9FE97-7D53-4A90-A5C3-6E5E1A6F523E}" type="presParOf" srcId="{E8BE23E9-A47F-44D9-A1F6-4566704B5EAA}" destId="{313EA7EA-5C73-4917-AE09-095CCEA0F15F}" srcOrd="2" destOrd="0" presId="urn:microsoft.com/office/officeart/2005/8/layout/default"/>
    <dgm:cxn modelId="{B95FA76B-7FA0-4635-86CB-F026C5EF6CA7}" type="presParOf" srcId="{E8BE23E9-A47F-44D9-A1F6-4566704B5EAA}" destId="{B82DA5A1-6FB9-4ED4-9E2E-7F2C752E9593}" srcOrd="3" destOrd="0" presId="urn:microsoft.com/office/officeart/2005/8/layout/default"/>
    <dgm:cxn modelId="{8D060909-4FA3-4953-9937-99D98B4C8231}" type="presParOf" srcId="{E8BE23E9-A47F-44D9-A1F6-4566704B5EAA}" destId="{FF53CD9D-19F8-4941-969F-7307F0B280A6}" srcOrd="4" destOrd="0" presId="urn:microsoft.com/office/officeart/2005/8/layout/default"/>
    <dgm:cxn modelId="{1AC9C1AA-A260-4ADF-96DE-AA24E67F2303}" type="presParOf" srcId="{E8BE23E9-A47F-44D9-A1F6-4566704B5EAA}" destId="{68D578B0-35A6-4AFB-A404-5C922E7FB8FD}" srcOrd="5" destOrd="0" presId="urn:microsoft.com/office/officeart/2005/8/layout/default"/>
    <dgm:cxn modelId="{E7C9C329-F6CA-4145-B073-47AE68F26C4A}" type="presParOf" srcId="{E8BE23E9-A47F-44D9-A1F6-4566704B5EAA}" destId="{6DA76541-D73F-4E6E-8C18-5E0B1405283D}" srcOrd="6" destOrd="0" presId="urn:microsoft.com/office/officeart/2005/8/layout/default"/>
    <dgm:cxn modelId="{41C2E72E-7EDE-482C-A598-456B0C231AF0}" type="presParOf" srcId="{E8BE23E9-A47F-44D9-A1F6-4566704B5EAA}" destId="{8C462FB2-5B07-4809-BCC5-F765B205EBD7}" srcOrd="7" destOrd="0" presId="urn:microsoft.com/office/officeart/2005/8/layout/default"/>
    <dgm:cxn modelId="{F43487BD-29BC-4ED7-A279-A6C392F91367}" type="presParOf" srcId="{E8BE23E9-A47F-44D9-A1F6-4566704B5EAA}" destId="{E4A8A545-B155-443E-9F8F-90F2D027D7A0}"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DD763F6-410F-4593-A42C-5FCA778E9E89}" type="doc">
      <dgm:prSet loTypeId="urn:microsoft.com/office/officeart/2005/8/layout/default" loCatId="list" qsTypeId="urn:microsoft.com/office/officeart/2005/8/quickstyle/simple1" qsCatId="simple" csTypeId="urn:microsoft.com/office/officeart/2005/8/colors/accent1_2" csCatId="accent1" phldr="1"/>
      <dgm:spPr/>
    </dgm:pt>
    <dgm:pt modelId="{162706F7-DB0B-459C-8378-CE7674DD77A9}">
      <dgm:prSet phldrT="[Text]"/>
      <dgm:spPr/>
      <dgm:t>
        <a:bodyPr/>
        <a:lstStyle/>
        <a:p>
          <a:pPr>
            <a:buSzPts val="1100"/>
            <a:buFont typeface="Times New Roman" panose="02020603050405020304" pitchFamily="18" charset="0"/>
            <a:buChar char="●"/>
          </a:pP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dirty="0">
            <a:solidFill>
              <a:schemeClr val="tx1"/>
            </a:solidFill>
          </a:endParaRPr>
        </a:p>
      </dgm:t>
    </dgm:pt>
    <dgm:pt modelId="{DE25E438-ABFF-4153-A931-31A5AD7F6584}" type="parTrans" cxnId="{96332910-4E7F-4E8E-AAC2-7A2CA4571AD4}">
      <dgm:prSet/>
      <dgm:spPr/>
      <dgm:t>
        <a:bodyPr/>
        <a:lstStyle/>
        <a:p>
          <a:endParaRPr lang="en-IN"/>
        </a:p>
      </dgm:t>
    </dgm:pt>
    <dgm:pt modelId="{9957443E-21CB-4451-9E1B-E2F5E3B19F33}" type="sibTrans" cxnId="{96332910-4E7F-4E8E-AAC2-7A2CA4571AD4}">
      <dgm:prSet/>
      <dgm:spPr/>
      <dgm:t>
        <a:bodyPr/>
        <a:lstStyle/>
        <a:p>
          <a:endParaRPr lang="en-IN"/>
        </a:p>
      </dgm:t>
    </dgm:pt>
    <dgm:pt modelId="{588555AA-0E1A-46F3-89DB-24C2216D7474}">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p>
      </dgm:t>
    </dgm:pt>
    <dgm:pt modelId="{97070757-ACA4-4A38-9990-2BC49AE91D8E}" type="parTrans" cxnId="{0C7FB512-3CD8-4E68-B874-F00F43644BC2}">
      <dgm:prSet/>
      <dgm:spPr/>
      <dgm:t>
        <a:bodyPr/>
        <a:lstStyle/>
        <a:p>
          <a:endParaRPr lang="en-IN"/>
        </a:p>
      </dgm:t>
    </dgm:pt>
    <dgm:pt modelId="{9F5E50EC-0672-414A-8BC6-4D23C6E25E3A}" type="sibTrans" cxnId="{0C7FB512-3CD8-4E68-B874-F00F43644BC2}">
      <dgm:prSet/>
      <dgm:spPr/>
      <dgm:t>
        <a:bodyPr/>
        <a:lstStyle/>
        <a:p>
          <a:endParaRPr lang="en-IN"/>
        </a:p>
      </dgm:t>
    </dgm:pt>
    <dgm:pt modelId="{1DE3B69E-635D-4996-BEE8-3444C2C42ED8}">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gm:t>
    </dgm:pt>
    <dgm:pt modelId="{D81C0C10-98FA-4049-892D-E24272DA092A}" type="parTrans" cxnId="{19ACFDCD-05F5-4CF9-BBCB-16C8D80922DB}">
      <dgm:prSet/>
      <dgm:spPr/>
      <dgm:t>
        <a:bodyPr/>
        <a:lstStyle/>
        <a:p>
          <a:endParaRPr lang="en-IN"/>
        </a:p>
      </dgm:t>
    </dgm:pt>
    <dgm:pt modelId="{F0406368-D5F8-4B89-874A-FD7CC28EECC0}" type="sibTrans" cxnId="{19ACFDCD-05F5-4CF9-BBCB-16C8D80922DB}">
      <dgm:prSet/>
      <dgm:spPr/>
      <dgm:t>
        <a:bodyPr/>
        <a:lstStyle/>
        <a:p>
          <a:endParaRPr lang="en-IN"/>
        </a:p>
      </dgm:t>
    </dgm:pt>
    <dgm:pt modelId="{98BC3AA3-6AD3-4160-98C9-5F50259BEA4F}">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gm:t>
    </dgm:pt>
    <dgm:pt modelId="{CFD66D38-9CCC-40A9-BB6F-E3971518439A}" type="parTrans" cxnId="{ABFA470C-3B3A-4DAE-98D7-8E9D9E9DB078}">
      <dgm:prSet/>
      <dgm:spPr/>
      <dgm:t>
        <a:bodyPr/>
        <a:lstStyle/>
        <a:p>
          <a:endParaRPr lang="en-IN"/>
        </a:p>
      </dgm:t>
    </dgm:pt>
    <dgm:pt modelId="{5D6AE5A7-66CA-4869-823F-2501DD9CCC4B}" type="sibTrans" cxnId="{ABFA470C-3B3A-4DAE-98D7-8E9D9E9DB078}">
      <dgm:prSet/>
      <dgm:spPr/>
      <dgm:t>
        <a:bodyPr/>
        <a:lstStyle/>
        <a:p>
          <a:endParaRPr lang="en-IN"/>
        </a:p>
      </dgm:t>
    </dgm:pt>
    <dgm:pt modelId="{53D7F923-5CB6-40FF-A9BF-A4E351530EF5}">
      <dgm:prSet/>
      <dgm:spPr/>
      <dgm:t>
        <a:bodyPr/>
        <a:lstStyle/>
        <a:p>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b="1" dirty="0">
            <a:effectLst/>
            <a:latin typeface="Times New Roman" panose="02020603050405020304" pitchFamily="18" charset="0"/>
            <a:ea typeface="Times New Roman" panose="02020603050405020304" pitchFamily="18" charset="0"/>
            <a:cs typeface="Times New Roman" panose="02020603050405020304" pitchFamily="18" charset="0"/>
          </a:endParaRPr>
        </a:p>
      </dgm:t>
    </dgm:pt>
    <dgm:pt modelId="{72D736F8-9AB9-421F-9ABE-8BEA4BD90BFF}" type="parTrans" cxnId="{4D010E67-D821-4250-AE0E-1471E22CC84F}">
      <dgm:prSet/>
      <dgm:spPr/>
      <dgm:t>
        <a:bodyPr/>
        <a:lstStyle/>
        <a:p>
          <a:endParaRPr lang="en-IN"/>
        </a:p>
      </dgm:t>
    </dgm:pt>
    <dgm:pt modelId="{6B3F48D9-EC5C-4F98-AAD7-780495A9EB9D}" type="sibTrans" cxnId="{4D010E67-D821-4250-AE0E-1471E22CC84F}">
      <dgm:prSet/>
      <dgm:spPr/>
      <dgm:t>
        <a:bodyPr/>
        <a:lstStyle/>
        <a:p>
          <a:endParaRPr lang="en-IN"/>
        </a:p>
      </dgm:t>
    </dgm:pt>
    <dgm:pt modelId="{9DF9E059-F9E6-4CA3-A643-7A669720A8DA}">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gm:t>
    </dgm:pt>
    <dgm:pt modelId="{A4C4B82A-232D-4ED5-BF98-4AD7E7FFF080}" type="parTrans" cxnId="{2A2A1878-95DD-4D4F-B43C-1110416E8B37}">
      <dgm:prSet/>
      <dgm:spPr/>
      <dgm:t>
        <a:bodyPr/>
        <a:lstStyle/>
        <a:p>
          <a:endParaRPr lang="en-IN"/>
        </a:p>
      </dgm:t>
    </dgm:pt>
    <dgm:pt modelId="{9050AF2F-25B0-4030-B7DC-AFB0243112C8}" type="sibTrans" cxnId="{2A2A1878-95DD-4D4F-B43C-1110416E8B37}">
      <dgm:prSet/>
      <dgm:spPr/>
      <dgm:t>
        <a:bodyPr/>
        <a:lstStyle/>
        <a:p>
          <a:endParaRPr lang="en-IN"/>
        </a:p>
      </dgm:t>
    </dgm:pt>
    <dgm:pt modelId="{02B7B358-3345-4F82-8B3D-67E733168622}">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gm:t>
    </dgm:pt>
    <dgm:pt modelId="{C8233CD4-44A1-4AD8-9A3D-5618501F1216}" type="parTrans" cxnId="{39470B2F-0C3C-41C3-B0A6-2DFAC7B08D91}">
      <dgm:prSet/>
      <dgm:spPr/>
      <dgm:t>
        <a:bodyPr/>
        <a:lstStyle/>
        <a:p>
          <a:endParaRPr lang="en-IN"/>
        </a:p>
      </dgm:t>
    </dgm:pt>
    <dgm:pt modelId="{1FA3D41F-4B1C-4F38-BB37-B9EECC18439B}" type="sibTrans" cxnId="{39470B2F-0C3C-41C3-B0A6-2DFAC7B08D91}">
      <dgm:prSet/>
      <dgm:spPr/>
      <dgm:t>
        <a:bodyPr/>
        <a:lstStyle/>
        <a:p>
          <a:endParaRPr lang="en-IN"/>
        </a:p>
      </dgm:t>
    </dgm:pt>
    <dgm:pt modelId="{A1DFE4E5-8FED-4C74-9EFF-C4C8F1B9AA0B}">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b="1"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gm:t>
    </dgm:pt>
    <dgm:pt modelId="{C98C4B80-8B9F-4C58-B974-84EA55930FB8}" type="parTrans" cxnId="{A0E18C82-236C-4CCC-8435-82E92D3EF481}">
      <dgm:prSet/>
      <dgm:spPr/>
      <dgm:t>
        <a:bodyPr/>
        <a:lstStyle/>
        <a:p>
          <a:endParaRPr lang="en-IN"/>
        </a:p>
      </dgm:t>
    </dgm:pt>
    <dgm:pt modelId="{E3C18546-2CC9-401A-B039-07CA12050581}" type="sibTrans" cxnId="{A0E18C82-236C-4CCC-8435-82E92D3EF481}">
      <dgm:prSet/>
      <dgm:spPr/>
      <dgm:t>
        <a:bodyPr/>
        <a:lstStyle/>
        <a:p>
          <a:endParaRPr lang="en-IN"/>
        </a:p>
      </dgm:t>
    </dgm:pt>
    <dgm:pt modelId="{A300785A-AC4B-4705-8D89-AF2219F0584E}" type="pres">
      <dgm:prSet presAssocID="{0DD763F6-410F-4593-A42C-5FCA778E9E89}" presName="diagram" presStyleCnt="0">
        <dgm:presLayoutVars>
          <dgm:dir/>
          <dgm:resizeHandles val="exact"/>
        </dgm:presLayoutVars>
      </dgm:prSet>
      <dgm:spPr/>
    </dgm:pt>
    <dgm:pt modelId="{0E92F176-CBFA-43F8-83FA-7C5AA7BA7294}" type="pres">
      <dgm:prSet presAssocID="{162706F7-DB0B-459C-8378-CE7674DD77A9}" presName="node" presStyleLbl="node1" presStyleIdx="0" presStyleCnt="8">
        <dgm:presLayoutVars>
          <dgm:bulletEnabled val="1"/>
        </dgm:presLayoutVars>
      </dgm:prSet>
      <dgm:spPr/>
    </dgm:pt>
    <dgm:pt modelId="{E8120F27-0B7E-40E1-BD7D-016148409688}" type="pres">
      <dgm:prSet presAssocID="{9957443E-21CB-4451-9E1B-E2F5E3B19F33}" presName="sibTrans" presStyleCnt="0"/>
      <dgm:spPr/>
    </dgm:pt>
    <dgm:pt modelId="{A87F5A02-8B05-42A2-A1CD-AC7B448EF2A2}" type="pres">
      <dgm:prSet presAssocID="{588555AA-0E1A-46F3-89DB-24C2216D7474}" presName="node" presStyleLbl="node1" presStyleIdx="1" presStyleCnt="8">
        <dgm:presLayoutVars>
          <dgm:bulletEnabled val="1"/>
        </dgm:presLayoutVars>
      </dgm:prSet>
      <dgm:spPr/>
    </dgm:pt>
    <dgm:pt modelId="{EF89C6E3-8BB6-4FBC-B2BC-757F6F5057A5}" type="pres">
      <dgm:prSet presAssocID="{9F5E50EC-0672-414A-8BC6-4D23C6E25E3A}" presName="sibTrans" presStyleCnt="0"/>
      <dgm:spPr/>
    </dgm:pt>
    <dgm:pt modelId="{EB824321-2F58-4B9E-B028-17C52F4A20E3}" type="pres">
      <dgm:prSet presAssocID="{1DE3B69E-635D-4996-BEE8-3444C2C42ED8}" presName="node" presStyleLbl="node1" presStyleIdx="2" presStyleCnt="8">
        <dgm:presLayoutVars>
          <dgm:bulletEnabled val="1"/>
        </dgm:presLayoutVars>
      </dgm:prSet>
      <dgm:spPr/>
    </dgm:pt>
    <dgm:pt modelId="{FDEF87A2-D21C-4226-B732-F31AB41246C5}" type="pres">
      <dgm:prSet presAssocID="{F0406368-D5F8-4B89-874A-FD7CC28EECC0}" presName="sibTrans" presStyleCnt="0"/>
      <dgm:spPr/>
    </dgm:pt>
    <dgm:pt modelId="{F1C01E10-FB15-4118-957E-B8A3C7616AAB}" type="pres">
      <dgm:prSet presAssocID="{98BC3AA3-6AD3-4160-98C9-5F50259BEA4F}" presName="node" presStyleLbl="node1" presStyleIdx="3" presStyleCnt="8">
        <dgm:presLayoutVars>
          <dgm:bulletEnabled val="1"/>
        </dgm:presLayoutVars>
      </dgm:prSet>
      <dgm:spPr/>
    </dgm:pt>
    <dgm:pt modelId="{5313599C-EED1-487D-94A4-06031A84FACD}" type="pres">
      <dgm:prSet presAssocID="{5D6AE5A7-66CA-4869-823F-2501DD9CCC4B}" presName="sibTrans" presStyleCnt="0"/>
      <dgm:spPr/>
    </dgm:pt>
    <dgm:pt modelId="{80FC64BC-C4FF-4CEF-B38D-EE0D966256E9}" type="pres">
      <dgm:prSet presAssocID="{53D7F923-5CB6-40FF-A9BF-A4E351530EF5}" presName="node" presStyleLbl="node1" presStyleIdx="4" presStyleCnt="8">
        <dgm:presLayoutVars>
          <dgm:bulletEnabled val="1"/>
        </dgm:presLayoutVars>
      </dgm:prSet>
      <dgm:spPr/>
    </dgm:pt>
    <dgm:pt modelId="{9D1B3DC7-6381-4133-A6F9-B27956E274C5}" type="pres">
      <dgm:prSet presAssocID="{6B3F48D9-EC5C-4F98-AAD7-780495A9EB9D}" presName="sibTrans" presStyleCnt="0"/>
      <dgm:spPr/>
    </dgm:pt>
    <dgm:pt modelId="{33FE503A-6425-4998-A9A3-857EB1F5088B}" type="pres">
      <dgm:prSet presAssocID="{9DF9E059-F9E6-4CA3-A643-7A669720A8DA}" presName="node" presStyleLbl="node1" presStyleIdx="5" presStyleCnt="8">
        <dgm:presLayoutVars>
          <dgm:bulletEnabled val="1"/>
        </dgm:presLayoutVars>
      </dgm:prSet>
      <dgm:spPr/>
    </dgm:pt>
    <dgm:pt modelId="{517978F9-22A1-45D4-8675-6D422B4855F5}" type="pres">
      <dgm:prSet presAssocID="{9050AF2F-25B0-4030-B7DC-AFB0243112C8}" presName="sibTrans" presStyleCnt="0"/>
      <dgm:spPr/>
    </dgm:pt>
    <dgm:pt modelId="{7D05B4A5-6A9A-4D4D-80F7-49CDA63E60F9}" type="pres">
      <dgm:prSet presAssocID="{02B7B358-3345-4F82-8B3D-67E733168622}" presName="node" presStyleLbl="node1" presStyleIdx="6" presStyleCnt="8">
        <dgm:presLayoutVars>
          <dgm:bulletEnabled val="1"/>
        </dgm:presLayoutVars>
      </dgm:prSet>
      <dgm:spPr/>
    </dgm:pt>
    <dgm:pt modelId="{4B1E4235-3EA1-45FB-8E1D-904316C9433C}" type="pres">
      <dgm:prSet presAssocID="{1FA3D41F-4B1C-4F38-BB37-B9EECC18439B}" presName="sibTrans" presStyleCnt="0"/>
      <dgm:spPr/>
    </dgm:pt>
    <dgm:pt modelId="{7DC0FFF9-5FB3-419A-9663-B634852DD6B7}" type="pres">
      <dgm:prSet presAssocID="{A1DFE4E5-8FED-4C74-9EFF-C4C8F1B9AA0B}" presName="node" presStyleLbl="node1" presStyleIdx="7" presStyleCnt="8">
        <dgm:presLayoutVars>
          <dgm:bulletEnabled val="1"/>
        </dgm:presLayoutVars>
      </dgm:prSet>
      <dgm:spPr/>
    </dgm:pt>
  </dgm:ptLst>
  <dgm:cxnLst>
    <dgm:cxn modelId="{ABFA470C-3B3A-4DAE-98D7-8E9D9E9DB078}" srcId="{0DD763F6-410F-4593-A42C-5FCA778E9E89}" destId="{98BC3AA3-6AD3-4160-98C9-5F50259BEA4F}" srcOrd="3" destOrd="0" parTransId="{CFD66D38-9CCC-40A9-BB6F-E3971518439A}" sibTransId="{5D6AE5A7-66CA-4869-823F-2501DD9CCC4B}"/>
    <dgm:cxn modelId="{6562BE0E-58E0-4AAC-9DD0-62354980280F}" type="presOf" srcId="{98BC3AA3-6AD3-4160-98C9-5F50259BEA4F}" destId="{F1C01E10-FB15-4118-957E-B8A3C7616AAB}" srcOrd="0" destOrd="0" presId="urn:microsoft.com/office/officeart/2005/8/layout/default"/>
    <dgm:cxn modelId="{96332910-4E7F-4E8E-AAC2-7A2CA4571AD4}" srcId="{0DD763F6-410F-4593-A42C-5FCA778E9E89}" destId="{162706F7-DB0B-459C-8378-CE7674DD77A9}" srcOrd="0" destOrd="0" parTransId="{DE25E438-ABFF-4153-A931-31A5AD7F6584}" sibTransId="{9957443E-21CB-4451-9E1B-E2F5E3B19F33}"/>
    <dgm:cxn modelId="{0C7FB512-3CD8-4E68-B874-F00F43644BC2}" srcId="{0DD763F6-410F-4593-A42C-5FCA778E9E89}" destId="{588555AA-0E1A-46F3-89DB-24C2216D7474}" srcOrd="1" destOrd="0" parTransId="{97070757-ACA4-4A38-9990-2BC49AE91D8E}" sibTransId="{9F5E50EC-0672-414A-8BC6-4D23C6E25E3A}"/>
    <dgm:cxn modelId="{D2C44E17-1416-4328-B56C-DBB26F0751DB}" type="presOf" srcId="{9DF9E059-F9E6-4CA3-A643-7A669720A8DA}" destId="{33FE503A-6425-4998-A9A3-857EB1F5088B}" srcOrd="0" destOrd="0" presId="urn:microsoft.com/office/officeart/2005/8/layout/default"/>
    <dgm:cxn modelId="{39470B2F-0C3C-41C3-B0A6-2DFAC7B08D91}" srcId="{0DD763F6-410F-4593-A42C-5FCA778E9E89}" destId="{02B7B358-3345-4F82-8B3D-67E733168622}" srcOrd="6" destOrd="0" parTransId="{C8233CD4-44A1-4AD8-9A3D-5618501F1216}" sibTransId="{1FA3D41F-4B1C-4F38-BB37-B9EECC18439B}"/>
    <dgm:cxn modelId="{50300D39-94EF-4386-99A9-6E7E9162AF6C}" type="presOf" srcId="{162706F7-DB0B-459C-8378-CE7674DD77A9}" destId="{0E92F176-CBFA-43F8-83FA-7C5AA7BA7294}" srcOrd="0" destOrd="0" presId="urn:microsoft.com/office/officeart/2005/8/layout/default"/>
    <dgm:cxn modelId="{79A44640-AD8B-4C3E-812C-0C4FB90770E2}" type="presOf" srcId="{588555AA-0E1A-46F3-89DB-24C2216D7474}" destId="{A87F5A02-8B05-42A2-A1CD-AC7B448EF2A2}" srcOrd="0" destOrd="0" presId="urn:microsoft.com/office/officeart/2005/8/layout/default"/>
    <dgm:cxn modelId="{4D010E67-D821-4250-AE0E-1471E22CC84F}" srcId="{0DD763F6-410F-4593-A42C-5FCA778E9E89}" destId="{53D7F923-5CB6-40FF-A9BF-A4E351530EF5}" srcOrd="4" destOrd="0" parTransId="{72D736F8-9AB9-421F-9ABE-8BEA4BD90BFF}" sibTransId="{6B3F48D9-EC5C-4F98-AAD7-780495A9EB9D}"/>
    <dgm:cxn modelId="{99B05F77-BB15-4D42-955E-2030A3581DCE}" type="presOf" srcId="{1DE3B69E-635D-4996-BEE8-3444C2C42ED8}" destId="{EB824321-2F58-4B9E-B028-17C52F4A20E3}" srcOrd="0" destOrd="0" presId="urn:microsoft.com/office/officeart/2005/8/layout/default"/>
    <dgm:cxn modelId="{2A2A1878-95DD-4D4F-B43C-1110416E8B37}" srcId="{0DD763F6-410F-4593-A42C-5FCA778E9E89}" destId="{9DF9E059-F9E6-4CA3-A643-7A669720A8DA}" srcOrd="5" destOrd="0" parTransId="{A4C4B82A-232D-4ED5-BF98-4AD7E7FFF080}" sibTransId="{9050AF2F-25B0-4030-B7DC-AFB0243112C8}"/>
    <dgm:cxn modelId="{A0E18C82-236C-4CCC-8435-82E92D3EF481}" srcId="{0DD763F6-410F-4593-A42C-5FCA778E9E89}" destId="{A1DFE4E5-8FED-4C74-9EFF-C4C8F1B9AA0B}" srcOrd="7" destOrd="0" parTransId="{C98C4B80-8B9F-4C58-B974-84EA55930FB8}" sibTransId="{E3C18546-2CC9-401A-B039-07CA12050581}"/>
    <dgm:cxn modelId="{81598D98-B2E1-46B4-90D8-A6BE5CA7AD01}" type="presOf" srcId="{53D7F923-5CB6-40FF-A9BF-A4E351530EF5}" destId="{80FC64BC-C4FF-4CEF-B38D-EE0D966256E9}" srcOrd="0" destOrd="0" presId="urn:microsoft.com/office/officeart/2005/8/layout/default"/>
    <dgm:cxn modelId="{FEF338A1-EBCE-481D-BF66-E4EC2C725BF3}" type="presOf" srcId="{0DD763F6-410F-4593-A42C-5FCA778E9E89}" destId="{A300785A-AC4B-4705-8D89-AF2219F0584E}" srcOrd="0" destOrd="0" presId="urn:microsoft.com/office/officeart/2005/8/layout/default"/>
    <dgm:cxn modelId="{2DC33EA6-F36F-4431-9042-D751F66D0A44}" type="presOf" srcId="{02B7B358-3345-4F82-8B3D-67E733168622}" destId="{7D05B4A5-6A9A-4D4D-80F7-49CDA63E60F9}" srcOrd="0" destOrd="0" presId="urn:microsoft.com/office/officeart/2005/8/layout/default"/>
    <dgm:cxn modelId="{19ACFDCD-05F5-4CF9-BBCB-16C8D80922DB}" srcId="{0DD763F6-410F-4593-A42C-5FCA778E9E89}" destId="{1DE3B69E-635D-4996-BEE8-3444C2C42ED8}" srcOrd="2" destOrd="0" parTransId="{D81C0C10-98FA-4049-892D-E24272DA092A}" sibTransId="{F0406368-D5F8-4B89-874A-FD7CC28EECC0}"/>
    <dgm:cxn modelId="{C753A5F0-8E6A-4BFA-9869-01018A9777A8}" type="presOf" srcId="{A1DFE4E5-8FED-4C74-9EFF-C4C8F1B9AA0B}" destId="{7DC0FFF9-5FB3-419A-9663-B634852DD6B7}" srcOrd="0" destOrd="0" presId="urn:microsoft.com/office/officeart/2005/8/layout/default"/>
    <dgm:cxn modelId="{A1829934-CB35-4899-AE2E-FB420D81BD47}" type="presParOf" srcId="{A300785A-AC4B-4705-8D89-AF2219F0584E}" destId="{0E92F176-CBFA-43F8-83FA-7C5AA7BA7294}" srcOrd="0" destOrd="0" presId="urn:microsoft.com/office/officeart/2005/8/layout/default"/>
    <dgm:cxn modelId="{4F3F4EDC-F2C5-48F2-B3A3-826FA4251734}" type="presParOf" srcId="{A300785A-AC4B-4705-8D89-AF2219F0584E}" destId="{E8120F27-0B7E-40E1-BD7D-016148409688}" srcOrd="1" destOrd="0" presId="urn:microsoft.com/office/officeart/2005/8/layout/default"/>
    <dgm:cxn modelId="{BD6AFA53-1A21-4883-B9E9-06D91485DEB0}" type="presParOf" srcId="{A300785A-AC4B-4705-8D89-AF2219F0584E}" destId="{A87F5A02-8B05-42A2-A1CD-AC7B448EF2A2}" srcOrd="2" destOrd="0" presId="urn:microsoft.com/office/officeart/2005/8/layout/default"/>
    <dgm:cxn modelId="{2FD3B3A5-EBEB-4888-8AB5-A8D56A0C2B6A}" type="presParOf" srcId="{A300785A-AC4B-4705-8D89-AF2219F0584E}" destId="{EF89C6E3-8BB6-4FBC-B2BC-757F6F5057A5}" srcOrd="3" destOrd="0" presId="urn:microsoft.com/office/officeart/2005/8/layout/default"/>
    <dgm:cxn modelId="{BD62F69A-E8BB-4B3D-AE8B-8769738C61AB}" type="presParOf" srcId="{A300785A-AC4B-4705-8D89-AF2219F0584E}" destId="{EB824321-2F58-4B9E-B028-17C52F4A20E3}" srcOrd="4" destOrd="0" presId="urn:microsoft.com/office/officeart/2005/8/layout/default"/>
    <dgm:cxn modelId="{10083208-0458-427F-B57A-8483CB46F266}" type="presParOf" srcId="{A300785A-AC4B-4705-8D89-AF2219F0584E}" destId="{FDEF87A2-D21C-4226-B732-F31AB41246C5}" srcOrd="5" destOrd="0" presId="urn:microsoft.com/office/officeart/2005/8/layout/default"/>
    <dgm:cxn modelId="{C9580E2D-4907-47B8-A2C9-14CFF3A38BCC}" type="presParOf" srcId="{A300785A-AC4B-4705-8D89-AF2219F0584E}" destId="{F1C01E10-FB15-4118-957E-B8A3C7616AAB}" srcOrd="6" destOrd="0" presId="urn:microsoft.com/office/officeart/2005/8/layout/default"/>
    <dgm:cxn modelId="{42574799-7685-42BA-B371-ECB3B8E698EE}" type="presParOf" srcId="{A300785A-AC4B-4705-8D89-AF2219F0584E}" destId="{5313599C-EED1-487D-94A4-06031A84FACD}" srcOrd="7" destOrd="0" presId="urn:microsoft.com/office/officeart/2005/8/layout/default"/>
    <dgm:cxn modelId="{197E0119-9EE6-4D33-8CFC-F45842E0B1C7}" type="presParOf" srcId="{A300785A-AC4B-4705-8D89-AF2219F0584E}" destId="{80FC64BC-C4FF-4CEF-B38D-EE0D966256E9}" srcOrd="8" destOrd="0" presId="urn:microsoft.com/office/officeart/2005/8/layout/default"/>
    <dgm:cxn modelId="{30C2B4B2-8ECC-46EA-90F2-CAD7365D88B9}" type="presParOf" srcId="{A300785A-AC4B-4705-8D89-AF2219F0584E}" destId="{9D1B3DC7-6381-4133-A6F9-B27956E274C5}" srcOrd="9" destOrd="0" presId="urn:microsoft.com/office/officeart/2005/8/layout/default"/>
    <dgm:cxn modelId="{260DB5C2-EE7B-4F3F-9B06-A3380E25D461}" type="presParOf" srcId="{A300785A-AC4B-4705-8D89-AF2219F0584E}" destId="{33FE503A-6425-4998-A9A3-857EB1F5088B}" srcOrd="10" destOrd="0" presId="urn:microsoft.com/office/officeart/2005/8/layout/default"/>
    <dgm:cxn modelId="{8C2ACBC9-C645-490A-AFF7-06EC8D6F6606}" type="presParOf" srcId="{A300785A-AC4B-4705-8D89-AF2219F0584E}" destId="{517978F9-22A1-45D4-8675-6D422B4855F5}" srcOrd="11" destOrd="0" presId="urn:microsoft.com/office/officeart/2005/8/layout/default"/>
    <dgm:cxn modelId="{8F9930C4-75CC-4794-8BC1-586D18ED0446}" type="presParOf" srcId="{A300785A-AC4B-4705-8D89-AF2219F0584E}" destId="{7D05B4A5-6A9A-4D4D-80F7-49CDA63E60F9}" srcOrd="12" destOrd="0" presId="urn:microsoft.com/office/officeart/2005/8/layout/default"/>
    <dgm:cxn modelId="{39DAF90A-EE36-4C57-9A31-2F386B6A726E}" type="presParOf" srcId="{A300785A-AC4B-4705-8D89-AF2219F0584E}" destId="{4B1E4235-3EA1-45FB-8E1D-904316C9433C}" srcOrd="13" destOrd="0" presId="urn:microsoft.com/office/officeart/2005/8/layout/default"/>
    <dgm:cxn modelId="{B1340FD5-973B-458B-AACA-98B32FC0F837}" type="presParOf" srcId="{A300785A-AC4B-4705-8D89-AF2219F0584E}" destId="{7DC0FFF9-5FB3-419A-9663-B634852DD6B7}" srcOrd="1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239D27-E647-4269-AEFC-DA48D2DAEC56}">
      <dsp:nvSpPr>
        <dsp:cNvPr id="0" name=""/>
        <dsp:cNvSpPr/>
      </dsp:nvSpPr>
      <dsp:spPr>
        <a:xfrm>
          <a:off x="287436"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Font typeface="Arial" pitchFamily="34" charset="0"/>
            <a:buNone/>
          </a:pPr>
          <a:r>
            <a:rPr lang="en-GB" sz="2500" kern="1200" dirty="0">
              <a:latin typeface="Times New Roman" pitchFamily="18" charset="0"/>
              <a:cs typeface="Times New Roman" pitchFamily="18" charset="0"/>
            </a:rPr>
            <a:t>Perform calculations</a:t>
          </a:r>
          <a:endParaRPr lang="en-IN" sz="2500" kern="1200" dirty="0"/>
        </a:p>
      </dsp:txBody>
      <dsp:txXfrm>
        <a:off x="287436" y="903"/>
        <a:ext cx="2031401" cy="1218840"/>
      </dsp:txXfrm>
    </dsp:sp>
    <dsp:sp modelId="{313EA7EA-5C73-4917-AE09-095CCEA0F15F}">
      <dsp:nvSpPr>
        <dsp:cNvPr id="0" name=""/>
        <dsp:cNvSpPr/>
      </dsp:nvSpPr>
      <dsp:spPr>
        <a:xfrm>
          <a:off x="2521977"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Automatic reasoning </a:t>
          </a:r>
        </a:p>
      </dsp:txBody>
      <dsp:txXfrm>
        <a:off x="2521977" y="903"/>
        <a:ext cx="2031401" cy="1218840"/>
      </dsp:txXfrm>
    </dsp:sp>
    <dsp:sp modelId="{FF53CD9D-19F8-4941-969F-7307F0B280A6}">
      <dsp:nvSpPr>
        <dsp:cNvPr id="0" name=""/>
        <dsp:cNvSpPr/>
      </dsp:nvSpPr>
      <dsp:spPr>
        <a:xfrm>
          <a:off x="4756518"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Data processing </a:t>
          </a:r>
        </a:p>
      </dsp:txBody>
      <dsp:txXfrm>
        <a:off x="4756518" y="903"/>
        <a:ext cx="2031401" cy="1218840"/>
      </dsp:txXfrm>
    </dsp:sp>
    <dsp:sp modelId="{6DA76541-D73F-4E6E-8C18-5E0B1405283D}">
      <dsp:nvSpPr>
        <dsp:cNvPr id="0" name=""/>
        <dsp:cNvSpPr/>
      </dsp:nvSpPr>
      <dsp:spPr>
        <a:xfrm>
          <a:off x="1404706"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Computations</a:t>
          </a:r>
        </a:p>
      </dsp:txBody>
      <dsp:txXfrm>
        <a:off x="1404706" y="1422884"/>
        <a:ext cx="2031401" cy="1218840"/>
      </dsp:txXfrm>
    </dsp:sp>
    <dsp:sp modelId="{E4A8A545-B155-443E-9F8F-90F2D027D7A0}">
      <dsp:nvSpPr>
        <dsp:cNvPr id="0" name=""/>
        <dsp:cNvSpPr/>
      </dsp:nvSpPr>
      <dsp:spPr>
        <a:xfrm>
          <a:off x="3639248"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Problem-solving</a:t>
          </a:r>
          <a:endParaRPr lang="en-IN" sz="2500" kern="1200" dirty="0"/>
        </a:p>
      </dsp:txBody>
      <dsp:txXfrm>
        <a:off x="3639248" y="1422884"/>
        <a:ext cx="2031401" cy="12188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92F176-CBFA-43F8-83FA-7C5AA7BA7294}">
      <dsp:nvSpPr>
        <dsp:cNvPr id="0" name=""/>
        <dsp:cNvSpPr/>
      </dsp:nvSpPr>
      <dsp:spPr>
        <a:xfrm>
          <a:off x="157720"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SzPts val="1100"/>
            <a:buFont typeface="Times New Roman" panose="02020603050405020304" pitchFamily="18" charset="0"/>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sz="1200" kern="1200" dirty="0">
            <a:solidFill>
              <a:schemeClr val="tx1"/>
            </a:solidFill>
          </a:endParaRPr>
        </a:p>
      </dsp:txBody>
      <dsp:txXfrm>
        <a:off x="157720" y="65"/>
        <a:ext cx="1037680" cy="622608"/>
      </dsp:txXfrm>
    </dsp:sp>
    <dsp:sp modelId="{A87F5A02-8B05-42A2-A1CD-AC7B448EF2A2}">
      <dsp:nvSpPr>
        <dsp:cNvPr id="0" name=""/>
        <dsp:cNvSpPr/>
      </dsp:nvSpPr>
      <dsp:spPr>
        <a:xfrm>
          <a:off x="1299169"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p>
      </dsp:txBody>
      <dsp:txXfrm>
        <a:off x="1299169" y="65"/>
        <a:ext cx="1037680" cy="622608"/>
      </dsp:txXfrm>
    </dsp:sp>
    <dsp:sp modelId="{EB824321-2F58-4B9E-B028-17C52F4A20E3}">
      <dsp:nvSpPr>
        <dsp:cNvPr id="0" name=""/>
        <dsp:cNvSpPr/>
      </dsp:nvSpPr>
      <dsp:spPr>
        <a:xfrm>
          <a:off x="2440618"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sp:txBody>
      <dsp:txXfrm>
        <a:off x="2440618" y="65"/>
        <a:ext cx="1037680" cy="622608"/>
      </dsp:txXfrm>
    </dsp:sp>
    <dsp:sp modelId="{F1C01E10-FB15-4118-957E-B8A3C7616AAB}">
      <dsp:nvSpPr>
        <dsp:cNvPr id="0" name=""/>
        <dsp:cNvSpPr/>
      </dsp:nvSpPr>
      <dsp:spPr>
        <a:xfrm>
          <a:off x="3582067"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sp:txBody>
      <dsp:txXfrm>
        <a:off x="3582067" y="65"/>
        <a:ext cx="1037680" cy="622608"/>
      </dsp:txXfrm>
    </dsp:sp>
    <dsp:sp modelId="{80FC64BC-C4FF-4CEF-B38D-EE0D966256E9}">
      <dsp:nvSpPr>
        <dsp:cNvPr id="0" name=""/>
        <dsp:cNvSpPr/>
      </dsp:nvSpPr>
      <dsp:spPr>
        <a:xfrm>
          <a:off x="4723515"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endParaRPr>
        </a:p>
      </dsp:txBody>
      <dsp:txXfrm>
        <a:off x="4723515" y="65"/>
        <a:ext cx="1037680" cy="622608"/>
      </dsp:txXfrm>
    </dsp:sp>
    <dsp:sp modelId="{33FE503A-6425-4998-A9A3-857EB1F5088B}">
      <dsp:nvSpPr>
        <dsp:cNvPr id="0" name=""/>
        <dsp:cNvSpPr/>
      </dsp:nvSpPr>
      <dsp:spPr>
        <a:xfrm>
          <a:off x="5864964"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sp:txBody>
      <dsp:txXfrm>
        <a:off x="5864964" y="65"/>
        <a:ext cx="1037680" cy="622608"/>
      </dsp:txXfrm>
    </dsp:sp>
    <dsp:sp modelId="{7D05B4A5-6A9A-4D4D-80F7-49CDA63E60F9}">
      <dsp:nvSpPr>
        <dsp:cNvPr id="0" name=""/>
        <dsp:cNvSpPr/>
      </dsp:nvSpPr>
      <dsp:spPr>
        <a:xfrm>
          <a:off x="2440618"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sp:txBody>
      <dsp:txXfrm>
        <a:off x="2440618" y="726441"/>
        <a:ext cx="1037680" cy="622608"/>
      </dsp:txXfrm>
    </dsp:sp>
    <dsp:sp modelId="{7DC0FFF9-5FB3-419A-9663-B634852DD6B7}">
      <dsp:nvSpPr>
        <dsp:cNvPr id="0" name=""/>
        <dsp:cNvSpPr/>
      </dsp:nvSpPr>
      <dsp:spPr>
        <a:xfrm>
          <a:off x="3582067"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sz="1200" b="1" kern="1200"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sp:txBody>
      <dsp:txXfrm>
        <a:off x="3582067" y="726441"/>
        <a:ext cx="1037680" cy="622608"/>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pPr/>
              <a:t>4/25/2026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pPr/>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a:p>
        </p:txBody>
      </p:sp>
      <p:sp>
        <p:nvSpPr>
          <p:cNvPr id="4" name="Slide Number Placeholder 3"/>
          <p:cNvSpPr>
            <a:spLocks noGrp="1"/>
          </p:cNvSpPr>
          <p:nvPr>
            <p:ph type="sldNum" sz="quarter" idx="10"/>
          </p:nvPr>
        </p:nvSpPr>
        <p:spPr/>
        <p:txBody>
          <a:bodyPr/>
          <a:lstStyle/>
          <a:p>
            <a:fld id="{8B990660-4B7D-4C11-96DB-B19FFA8CA93C}" type="slidenum">
              <a:rPr lang="en-US" smtClean="0"/>
              <a:pPr/>
              <a:t>19</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a:t>
            </a:r>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4/25/2026</a:t>
            </a:fld>
            <a:endParaRPr lang="en-US"/>
          </a:p>
        </p:txBody>
      </p:sp>
      <p:sp>
        <p:nvSpPr>
          <p:cNvPr id="4" name="Holder 4"/>
          <p:cNvSpPr>
            <a:spLocks noGrp="1"/>
          </p:cNvSpPr>
          <p:nvPr>
            <p:ph type="sldNum" sz="quarter" idx="7"/>
          </p:nvPr>
        </p:nvSpPr>
        <p:spPr/>
        <p:txBody>
          <a:bodyPr lIns="0" tIns="0" rIns="0" bIns="0"/>
          <a:lstStyle>
            <a:lvl1pPr>
              <a:defRPr sz="650" b="0" i="0">
                <a:solidFill>
                  <a:srgbClr val="221F1F"/>
                </a:solidFill>
                <a:latin typeface="Calibri"/>
                <a:cs typeface="Calibri"/>
              </a:defRPr>
            </a:lvl1pPr>
          </a:lstStyle>
          <a:p>
            <a:pPr marL="38100">
              <a:lnSpc>
                <a:spcPts val="735"/>
              </a:lnSpc>
            </a:pPr>
            <a:fld id="{81D60167-4931-47E6-BA6A-407CBD079E47}" type="slidenum">
              <a:rPr spc="10" dirty="0"/>
              <a:t>‹#›</a:t>
            </a:fld>
            <a:endParaRPr spc="10" dirty="0"/>
          </a:p>
        </p:txBody>
      </p:sp>
    </p:spTree>
    <p:extLst>
      <p:ext uri="{BB962C8B-B14F-4D97-AF65-F5344CB8AC3E}">
        <p14:creationId xmlns:p14="http://schemas.microsoft.com/office/powerpoint/2010/main" val="9070459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hyperlink" Target="https://nptel.ac.in/courses/106/101/106101060/" TargetMode="External"/><Relationship Id="rId2" Type="http://schemas.openxmlformats.org/officeDocument/2006/relationships/hyperlink" Target="http://elearning.vtu.ac.in/econtent/courses/video/CSE/06CS43.html" TargetMode="External"/><Relationship Id="rId1" Type="http://schemas.openxmlformats.org/officeDocument/2006/relationships/slideLayout" Target="../slideLayouts/slideLayout5.xml"/><Relationship Id="rId6" Type="http://schemas.openxmlformats.org/officeDocument/2006/relationships/hyperlink" Target="http://openclassroom.stanford.edu/MainFolder/CoursePage.php?course=IntroToAlgorithms" TargetMode="External"/><Relationship Id="rId5" Type="http://schemas.openxmlformats.org/officeDocument/2006/relationships/hyperlink" Target="http://cse01-iiith.vlabs.ac.in/" TargetMode="External"/><Relationship Id="rId4" Type="http://schemas.openxmlformats.org/officeDocument/2006/relationships/hyperlink" Target="http://elearning.vtu.ac.in/econtent/courses/video/FEP/ADA.html"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hyperlink" Target="https://www.youtube.com/watch?v=lTPIX2Ywo3U" TargetMode="Externa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5816184" y="1588957"/>
            <a:ext cx="5381468" cy="2536532"/>
          </a:xfrm>
        </p:spPr>
        <p:txBody>
          <a:bodyPr>
            <a:noAutofit/>
          </a:bodyPr>
          <a:lstStyle/>
          <a:p>
            <a:pPr algn="ctr"/>
            <a:r>
              <a:rPr lang="en-US" sz="3200" dirty="0">
                <a:latin typeface="Cambria" panose="02040503050406030204" pitchFamily="18" charset="0"/>
                <a:ea typeface="Cambria" panose="02040503050406030204" pitchFamily="18" charset="0"/>
                <a:cs typeface="Times New Roman" pitchFamily="18" charset="0"/>
              </a:rPr>
              <a:t>Analysis AND Design OF ALGORITHM </a:t>
            </a:r>
            <a:br>
              <a:rPr lang="en-US" sz="3200" dirty="0">
                <a:latin typeface="Cambria" panose="02040503050406030204" pitchFamily="18" charset="0"/>
                <a:ea typeface="Cambria" panose="02040503050406030204" pitchFamily="18" charset="0"/>
                <a:cs typeface="Times New Roman" pitchFamily="18" charset="0"/>
              </a:rPr>
            </a:br>
            <a:br>
              <a:rPr lang="en-US" sz="3200" dirty="0">
                <a:latin typeface="Cambria" panose="02040503050406030204" pitchFamily="18" charset="0"/>
                <a:ea typeface="Cambria" panose="02040503050406030204" pitchFamily="18" charset="0"/>
                <a:cs typeface="Times New Roman" pitchFamily="18" charset="0"/>
              </a:rPr>
            </a:br>
            <a:r>
              <a:rPr lang="en-US" sz="2000" dirty="0">
                <a:latin typeface="Cambria" panose="02040503050406030204" pitchFamily="18" charset="0"/>
                <a:ea typeface="Cambria" panose="02040503050406030204" pitchFamily="18" charset="0"/>
                <a:cs typeface="Times New Roman" pitchFamily="18" charset="0"/>
              </a:rPr>
              <a:t>(BCS401)</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10</a:t>
            </a:fld>
            <a:endParaRPr lang="en-US" dirty="0"/>
          </a:p>
        </p:txBody>
      </p:sp>
      <p:sp>
        <p:nvSpPr>
          <p:cNvPr id="5" name="Rectangle 4"/>
          <p:cNvSpPr/>
          <p:nvPr/>
        </p:nvSpPr>
        <p:spPr>
          <a:xfrm>
            <a:off x="704538" y="433138"/>
            <a:ext cx="10867869" cy="4093428"/>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NEED FOR ALGORITHMS</a:t>
            </a:r>
          </a:p>
          <a:p>
            <a:pPr algn="ctr"/>
            <a:endParaRPr lang="en-GB" sz="28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There is an important need to have algorithms in computer science.</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Get a </a:t>
            </a:r>
            <a:r>
              <a:rPr lang="en-GB" sz="2000" b="1" dirty="0">
                <a:latin typeface="Cambria" panose="02040503050406030204" pitchFamily="18" charset="0"/>
                <a:ea typeface="Cambria" panose="02040503050406030204" pitchFamily="18" charset="0"/>
                <a:cs typeface="Times New Roman" pitchFamily="18" charset="0"/>
              </a:rPr>
              <a:t>clear understanding of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To find the </a:t>
            </a:r>
            <a:r>
              <a:rPr lang="en-GB" sz="2000" b="1" dirty="0">
                <a:latin typeface="Cambria" panose="02040503050406030204" pitchFamily="18" charset="0"/>
                <a:ea typeface="Cambria" panose="02040503050406030204" pitchFamily="18" charset="0"/>
                <a:cs typeface="Times New Roman" pitchFamily="18" charset="0"/>
              </a:rPr>
              <a:t>optimal solution for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b="1" dirty="0">
                <a:latin typeface="Cambria" panose="02040503050406030204" pitchFamily="18" charset="0"/>
                <a:ea typeface="Cambria" panose="02040503050406030204" pitchFamily="18" charset="0"/>
                <a:cs typeface="Times New Roman" pitchFamily="18" charset="0"/>
              </a:rPr>
              <a:t>Provides scalability</a:t>
            </a:r>
            <a:r>
              <a:rPr lang="en-GB" sz="2000" dirty="0">
                <a:latin typeface="Cambria" panose="02040503050406030204" pitchFamily="18" charset="0"/>
                <a:ea typeface="Cambria" panose="02040503050406030204" pitchFamily="18" charset="0"/>
                <a:cs typeface="Times New Roman" pitchFamily="18" charset="0"/>
              </a:rPr>
              <a:t>. Divide the problem into smaller steps as it gives a better understanding of the problem.</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Understanding the </a:t>
            </a:r>
            <a:r>
              <a:rPr lang="en-GB" sz="2000" b="1" dirty="0">
                <a:latin typeface="Cambria" panose="02040503050406030204" pitchFamily="18" charset="0"/>
                <a:ea typeface="Cambria" panose="02040503050406030204" pitchFamily="18" charset="0"/>
                <a:cs typeface="Times New Roman" pitchFamily="18" charset="0"/>
              </a:rPr>
              <a:t>design principles and algorithms</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Use the </a:t>
            </a:r>
            <a:r>
              <a:rPr lang="en-GB" sz="2000" b="1" dirty="0">
                <a:latin typeface="Cambria" panose="02040503050406030204" pitchFamily="18" charset="0"/>
                <a:ea typeface="Cambria" panose="02040503050406030204" pitchFamily="18" charset="0"/>
                <a:cs typeface="Times New Roman" pitchFamily="18" charset="0"/>
              </a:rPr>
              <a:t>best technologies </a:t>
            </a:r>
            <a:r>
              <a:rPr lang="en-GB" sz="2000" dirty="0">
                <a:latin typeface="Cambria" panose="02040503050406030204" pitchFamily="18" charset="0"/>
                <a:ea typeface="Cambria" panose="02040503050406030204" pitchFamily="18" charset="0"/>
                <a:cs typeface="Times New Roman" pitchFamily="18" charset="0"/>
              </a:rPr>
              <a:t>to get the most efficient and best solution.</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Without implementation </a:t>
            </a:r>
            <a:r>
              <a:rPr lang="en-GB" sz="2000" b="1" dirty="0">
                <a:latin typeface="Cambria" panose="02040503050406030204" pitchFamily="18" charset="0"/>
                <a:ea typeface="Cambria" panose="02040503050406030204" pitchFamily="18" charset="0"/>
                <a:cs typeface="Times New Roman" pitchFamily="18" charset="0"/>
              </a:rPr>
              <a:t>getting complete information about the problem</a:t>
            </a:r>
            <a:r>
              <a:rPr lang="en-GB" sz="2000" dirty="0">
                <a:latin typeface="Cambria" panose="02040503050406030204" pitchFamily="18" charset="0"/>
                <a:ea typeface="Cambria" panose="02040503050406030204" pitchFamily="18" charset="0"/>
                <a:cs typeface="Times New Roman" pitchFamily="18" charset="0"/>
              </a:rPr>
              <a:t> is to understand the comparison between </a:t>
            </a:r>
            <a:r>
              <a:rPr lang="en-GB" sz="2000" b="1" dirty="0">
                <a:latin typeface="Cambria" panose="02040503050406030204" pitchFamily="18" charset="0"/>
                <a:ea typeface="Cambria" panose="02040503050406030204" pitchFamily="18" charset="0"/>
                <a:cs typeface="Times New Roman" pitchFamily="18" charset="0"/>
              </a:rPr>
              <a:t>different algorithms </a:t>
            </a:r>
            <a:r>
              <a:rPr lang="en-GB" sz="2000" dirty="0">
                <a:latin typeface="Cambria" panose="02040503050406030204" pitchFamily="18" charset="0"/>
                <a:ea typeface="Cambria" panose="02040503050406030204" pitchFamily="18" charset="0"/>
                <a:cs typeface="Times New Roman" pitchFamily="18" charset="0"/>
              </a:rPr>
              <a:t>and find the best time complexity with the best space resource.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11</a:t>
            </a:fld>
            <a:endParaRPr lang="en-US" dirty="0"/>
          </a:p>
        </p:txBody>
      </p:sp>
      <p:sp>
        <p:nvSpPr>
          <p:cNvPr id="5" name="Rectangle 4"/>
          <p:cNvSpPr/>
          <p:nvPr/>
        </p:nvSpPr>
        <p:spPr>
          <a:xfrm>
            <a:off x="481263" y="938461"/>
            <a:ext cx="11069054" cy="3170099"/>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WHY DO WE STUDY ALGORITHMS?</a:t>
            </a:r>
          </a:p>
          <a:p>
            <a:endParaRPr lang="en-GB" sz="2400" b="1" dirty="0">
              <a:latin typeface="Times New Roman"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Algorithms play an important role when </a:t>
            </a:r>
            <a:r>
              <a:rPr lang="en-GB" sz="2400" b="1" dirty="0">
                <a:latin typeface="Cambria" panose="02040503050406030204" pitchFamily="18" charset="0"/>
                <a:ea typeface="Cambria" panose="02040503050406030204" pitchFamily="18" charset="0"/>
                <a:cs typeface="Times New Roman" pitchFamily="18" charset="0"/>
              </a:rPr>
              <a:t>we define a problem with a solution</a:t>
            </a:r>
            <a:r>
              <a:rPr lang="en-GB" sz="2400" dirty="0">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The sequence of steps helps us to </a:t>
            </a:r>
            <a:r>
              <a:rPr lang="en-GB" sz="2400" b="1" dirty="0">
                <a:latin typeface="Cambria" panose="02040503050406030204" pitchFamily="18" charset="0"/>
                <a:ea typeface="Cambria" panose="02040503050406030204" pitchFamily="18" charset="0"/>
                <a:cs typeface="Times New Roman" pitchFamily="18" charset="0"/>
              </a:rPr>
              <a:t>get a clear picture of the problem</a:t>
            </a:r>
            <a:r>
              <a:rPr lang="en-GB" sz="2400" dirty="0">
                <a:latin typeface="Cambria" panose="02040503050406030204" pitchFamily="18" charset="0"/>
                <a:ea typeface="Cambria" panose="02040503050406030204" pitchFamily="18" charset="0"/>
                <a:cs typeface="Times New Roman" pitchFamily="18" charset="0"/>
              </a:rPr>
              <a:t>, which further helps us to find an </a:t>
            </a:r>
            <a:r>
              <a:rPr lang="en-GB" sz="2400" b="1" dirty="0">
                <a:latin typeface="Cambria" panose="02040503050406030204" pitchFamily="18" charset="0"/>
                <a:ea typeface="Cambria" panose="02040503050406030204" pitchFamily="18" charset="0"/>
                <a:cs typeface="Times New Roman" pitchFamily="18" charset="0"/>
              </a:rPr>
              <a:t>optimized and efficient solution</a:t>
            </a:r>
            <a:r>
              <a:rPr lang="en-GB" sz="24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 It is the program's blueprint, and we can analyze it before implementing it.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12</a:t>
            </a:fld>
            <a:endParaRPr lang="en-US" dirty="0"/>
          </a:p>
        </p:txBody>
      </p:sp>
      <p:sp>
        <p:nvSpPr>
          <p:cNvPr id="1025" name="Rectangle 1"/>
          <p:cNvSpPr>
            <a:spLocks noChangeArrowheads="1"/>
          </p:cNvSpPr>
          <p:nvPr/>
        </p:nvSpPr>
        <p:spPr bwMode="auto">
          <a:xfrm>
            <a:off x="577515" y="144960"/>
            <a:ext cx="10708105" cy="507831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LEARNING OBJECTIVES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1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Explain the methods of analyzing the algorithms and to analyze performance of algorithms.</a:t>
            </a:r>
            <a:endParaRPr lang="en-US" sz="2000" dirty="0">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2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State algorithm’s efficiencies using asymptotic notations.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3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Solve problems using algorithm design methods such as the brute force method, greedy method, divide and conquer, decrease and conquer, transform and conquer, dynamic programming, backtracking and branch and bound.</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4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Choose the appropriate data structure and algorithm design method for a specified application.</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5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Introduce P and NP classes.</a:t>
            </a:r>
            <a:r>
              <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13</a:t>
            </a:fld>
            <a:endParaRPr lang="en-US" dirty="0"/>
          </a:p>
        </p:txBody>
      </p:sp>
      <p:sp>
        <p:nvSpPr>
          <p:cNvPr id="4097" name="Rectangle 1"/>
          <p:cNvSpPr>
            <a:spLocks noChangeArrowheads="1"/>
          </p:cNvSpPr>
          <p:nvPr/>
        </p:nvSpPr>
        <p:spPr bwMode="auto">
          <a:xfrm>
            <a:off x="529390" y="683903"/>
            <a:ext cx="11177928" cy="43227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OUTCOMES (</a:t>
            </a:r>
            <a:r>
              <a:rPr lang="en-US" sz="3200" b="1" dirty="0">
                <a:latin typeface="Cambria" panose="02040503050406030204" pitchFamily="18" charset="0"/>
                <a:ea typeface="Cambria" panose="02040503050406030204" pitchFamily="18" charset="0"/>
                <a:cs typeface="Times New Roman" pitchFamily="18" charset="0"/>
              </a:rPr>
              <a:t>COURSE SKILL SET</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the end of the course the student will be able to:</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1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R="64770" lvl="0">
              <a:lnSpc>
                <a:spcPct val="115000"/>
              </a:lnSpc>
              <a:spcAft>
                <a:spcPts val="0"/>
              </a:spcAft>
              <a:buSzPts val="1100"/>
              <a:tabLst>
                <a:tab pos="354965" algn="l"/>
              </a:tabLst>
            </a:pPr>
            <a:r>
              <a:rPr lang="en-US" b="1" dirty="0">
                <a:latin typeface="Cambria" panose="02040503050406030204" pitchFamily="18" charset="0"/>
                <a:ea typeface="Cambria" panose="02040503050406030204" pitchFamily="18" charset="0"/>
                <a:cs typeface="Times New Roman" pitchFamily="18" charset="0"/>
              </a:rPr>
              <a:t>CO1</a:t>
            </a:r>
            <a:r>
              <a:rPr lang="en-US" dirty="0">
                <a:latin typeface="Cambria" panose="02040503050406030204" pitchFamily="18" charset="0"/>
                <a:ea typeface="Cambria" panose="02040503050406030204" pitchFamily="18" charset="0"/>
                <a:cs typeface="Times New Roman"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 asymptotic notational method to analyze the performance of the algorithms in terms of</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time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complexity.</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CO2</a:t>
            </a:r>
            <a:r>
              <a:rPr lang="en-US" dirty="0">
                <a:effectLst/>
                <a:latin typeface="Cambria" panose="02040503050406030204" pitchFamily="18" charset="0"/>
                <a:ea typeface="Cambria" panose="02040503050406030204" pitchFamily="18" charset="0"/>
                <a:cs typeface="Times New Roman" panose="02020603050405020304" pitchFamily="18" charset="0"/>
              </a:rPr>
              <a:t> Demonstrate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divide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decrease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CO3</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Make</a:t>
            </a:r>
            <a:r>
              <a:rPr lang="en-US" spc="4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use</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transform</a:t>
            </a:r>
            <a:r>
              <a:rPr lang="en-US" spc="5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2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dynamic</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programming</a:t>
            </a:r>
            <a:r>
              <a:rPr lang="en-US" spc="3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design</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the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given</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real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world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or</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 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CO4</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greedy</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input</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enhancement</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methods</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graph</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string</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based</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lvl="0">
              <a:spcBef>
                <a:spcPts val="25"/>
              </a:spcBef>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CO5</a:t>
            </a:r>
            <a:r>
              <a:rPr lang="en-US" dirty="0">
                <a:effectLst/>
                <a:latin typeface="Cambria" panose="02040503050406030204" pitchFamily="18" charset="0"/>
                <a:ea typeface="Cambria" panose="02040503050406030204" pitchFamily="18" charset="0"/>
                <a:cs typeface="Times New Roman" panose="02020603050405020304" pitchFamily="18" charset="0"/>
              </a:rPr>
              <a:t> Analyze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various</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classes</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(P,NP</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NP</a:t>
            </a:r>
            <a:r>
              <a:rPr lang="en-US" spc="-1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Complete)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r>
              <a:rPr lang="en-US" b="1" kern="0" dirty="0">
                <a:effectLst/>
                <a:latin typeface="Cambria" panose="02040503050406030204" pitchFamily="18" charset="0"/>
                <a:ea typeface="Cambria" panose="02040503050406030204" pitchFamily="18" charset="0"/>
                <a:cs typeface="Times New Roman" panose="02020603050405020304" pitchFamily="18" charset="0"/>
              </a:rPr>
              <a:t>CO6</a:t>
            </a:r>
            <a:r>
              <a:rPr lang="en-US" kern="0" dirty="0">
                <a:effectLst/>
                <a:latin typeface="Cambria" panose="02040503050406030204" pitchFamily="18" charset="0"/>
                <a:ea typeface="Cambria" panose="02040503050406030204" pitchFamily="18" charset="0"/>
                <a:cs typeface="Times New Roman" panose="02020603050405020304" pitchFamily="18" charset="0"/>
              </a:rPr>
              <a:t> Illustrate</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backtracking,</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branch</a:t>
            </a:r>
            <a:r>
              <a:rPr lang="en-US"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&amp;</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bound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approximation</a:t>
            </a:r>
            <a:r>
              <a:rPr lang="en-US"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methods.</a:t>
            </a:r>
            <a:endParaRPr kumimoji="0" lang="en-GB"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CC070C-8D40-E6AF-B564-8C3BB87BDCE8}"/>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5CFDFC4-7A4B-CC87-A3FC-6BABDDF84101}"/>
              </a:ext>
            </a:extLst>
          </p:cNvPr>
          <p:cNvSpPr>
            <a:spLocks noGrp="1"/>
          </p:cNvSpPr>
          <p:nvPr>
            <p:ph type="sldNum" sz="quarter" idx="12"/>
          </p:nvPr>
        </p:nvSpPr>
        <p:spPr/>
        <p:txBody>
          <a:bodyPr/>
          <a:lstStyle/>
          <a:p>
            <a:fld id="{B5CEABB6-07DC-46E8-9B57-56EC44A396E5}" type="slidenum">
              <a:rPr lang="en-US" smtClean="0"/>
              <a:pPr/>
              <a:t>14</a:t>
            </a:fld>
            <a:endParaRPr lang="en-US" dirty="0"/>
          </a:p>
        </p:txBody>
      </p:sp>
      <p:sp>
        <p:nvSpPr>
          <p:cNvPr id="4097" name="Rectangle 1">
            <a:extLst>
              <a:ext uri="{FF2B5EF4-FFF2-40B4-BE49-F238E27FC236}">
                <a16:creationId xmlns:a16="http://schemas.microsoft.com/office/drawing/2014/main" id="{1C4A9907-03AE-D8B9-238A-0E7C2206BF06}"/>
              </a:ext>
            </a:extLst>
          </p:cNvPr>
          <p:cNvSpPr>
            <a:spLocks noChangeArrowheads="1"/>
          </p:cNvSpPr>
          <p:nvPr/>
        </p:nvSpPr>
        <p:spPr bwMode="auto">
          <a:xfrm>
            <a:off x="529390" y="811695"/>
            <a:ext cx="11177928" cy="406713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EXPECTED COMPETENCIES</a:t>
            </a:r>
            <a:endParaRPr kumimoji="0" lang="en-GB" sz="3200" b="0"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Students will be able to:</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Analyze algorithm efficiency using time and space complexity</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Select appropriate algorithm design strategies for real-world problems</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Implement and compare sorting, searching, and graph algorithms</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Apply dynamic programming and greedy techniques effectively</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Solve complex problems using backtracking and branch &amp; bound</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Classify problems based on computational complexity (P, NP, NP-Complete)</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Optimize solutions for performance and scalability</a:t>
            </a:r>
            <a:endParaRPr kumimoji="0" lang="en-GB"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extLst>
      <p:ext uri="{BB962C8B-B14F-4D97-AF65-F5344CB8AC3E}">
        <p14:creationId xmlns:p14="http://schemas.microsoft.com/office/powerpoint/2010/main" val="299975957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15</a:t>
            </a:fld>
            <a:endParaRPr lang="en-US" dirty="0"/>
          </a:p>
        </p:txBody>
      </p:sp>
      <p:sp>
        <p:nvSpPr>
          <p:cNvPr id="44033" name="Rectangle 1"/>
          <p:cNvSpPr>
            <a:spLocks noChangeArrowheads="1"/>
          </p:cNvSpPr>
          <p:nvPr/>
        </p:nvSpPr>
        <p:spPr bwMode="auto">
          <a:xfrm>
            <a:off x="345190" y="1201702"/>
            <a:ext cx="11205308" cy="292387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ASEESEMENT DETAILS (</a:t>
            </a:r>
            <a:r>
              <a:rPr lang="en-US" sz="3200" b="1" dirty="0">
                <a:latin typeface="Cambria" panose="02040503050406030204" pitchFamily="18" charset="0"/>
                <a:ea typeface="Cambria" panose="02040503050406030204" pitchFamily="18" charset="0"/>
                <a:cs typeface="Times New Roman" pitchFamily="18" charset="0"/>
              </a:rPr>
              <a:t>BOTH</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CIE &amp; SEE)</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3200" b="0" i="0" u="none" strike="noStrike" cap="none" normalizeH="0" baseline="0" dirty="0">
              <a:ln>
                <a:noFill/>
              </a:ln>
              <a:solidFill>
                <a:schemeClr val="tx1"/>
              </a:solidFill>
              <a:effectLst/>
              <a:latin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The weightage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Continuous Internal Evaluation (CIE) is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and for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Semester End Exam (SEE) is 50%</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The minimum passing mark for the CIE is 40% of the maximum marks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(20 marks).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 student shall be deemed to have satisfied the academic requirements and earned the credits allotted to each subject/ course if the student secures not less than 35%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(18 Marks out of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semester-end examination (SEE), and a minimum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40% (40 marks out of 100)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sum total of the CIE (Continuous Internal Evaluation) and SEE (Semester End Examination) taken together</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16</a:t>
            </a:fld>
            <a:endParaRPr lang="en-US" dirty="0"/>
          </a:p>
        </p:txBody>
      </p:sp>
      <p:sp>
        <p:nvSpPr>
          <p:cNvPr id="2049" name="Rectangle 1"/>
          <p:cNvSpPr>
            <a:spLocks noChangeArrowheads="1"/>
          </p:cNvSpPr>
          <p:nvPr/>
        </p:nvSpPr>
        <p:spPr bwMode="auto">
          <a:xfrm>
            <a:off x="779489" y="1162292"/>
            <a:ext cx="10530195" cy="304698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a:t>
            </a:r>
            <a:r>
              <a:rPr lang="en-US" sz="3200" b="1" dirty="0">
                <a:latin typeface="Cambria" panose="02040503050406030204" pitchFamily="18" charset="0"/>
                <a:ea typeface="Cambria" panose="02040503050406030204" pitchFamily="18" charset="0"/>
                <a:cs typeface="Times New Roman" pitchFamily="18" charset="0"/>
              </a:rPr>
              <a:t>ONTINUOUS INTERNAL EVALUATION</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40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25463" algn="l"/>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Internal Tests each of </a:t>
            </a:r>
            <a:r>
              <a:rPr lang="en-US" sz="2000" b="1" dirty="0">
                <a:latin typeface="Cambria" panose="02040503050406030204" pitchFamily="18" charset="0"/>
                <a:ea typeface="Cambria" panose="02040503050406030204" pitchFamily="18" charset="0"/>
                <a:cs typeface="Times New Roman" pitchFamily="18" charset="0"/>
              </a:rPr>
              <a:t>5</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0 Marks (Duration 01 hour</a:t>
            </a:r>
            <a:r>
              <a:rPr lang="en-US" sz="2000" b="1" dirty="0">
                <a:latin typeface="Cambria" panose="02040503050406030204" pitchFamily="18" charset="0"/>
                <a:ea typeface="Cambria" panose="02040503050406030204" pitchFamily="18" charset="0"/>
                <a:cs typeface="Times New Roman" pitchFamily="18" charset="0"/>
              </a:rPr>
              <a:t> 30 Minutes)</a:t>
            </a:r>
            <a:endParaRPr kumimoji="0" lang="en-GB"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lang="en-US" sz="2000" dirty="0">
                <a:latin typeface="Cambria" panose="02040503050406030204" pitchFamily="18" charset="0"/>
                <a:ea typeface="Cambria" panose="02040503050406030204" pitchFamily="18" charset="0"/>
                <a:cs typeface="Times New Roman" pitchFamily="18" charset="0"/>
              </a:rPr>
              <a:t>IAT-1:- April 26 (Tentative) (50 Marks)</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IAT-2 :- May end (Tentative) (50 Marks)</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assignments each of </a:t>
            </a:r>
            <a:r>
              <a:rPr lang="en-US" sz="2000" dirty="0">
                <a:latin typeface="Cambria" panose="02040503050406030204" pitchFamily="18" charset="0"/>
                <a:ea typeface="Cambria" panose="02040503050406030204" pitchFamily="18" charset="0"/>
                <a:cs typeface="Times New Roman" pitchFamily="18" charset="0"/>
              </a:rPr>
              <a:t>25</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Marks </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First assignment at the end of 4th week of the semester (March 2026)</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Second assignment at the end of 9</a:t>
            </a:r>
            <a:r>
              <a:rPr lang="en-US" sz="2000" dirty="0">
                <a:latin typeface="Cambria" panose="02040503050406030204" pitchFamily="18" charset="0"/>
                <a:ea typeface="Cambria" panose="02040503050406030204" pitchFamily="18" charset="0"/>
                <a:cs typeface="Times New Roman" pitchFamily="18" charset="0"/>
              </a:rPr>
              <a:t>t</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h week of the semester (April 2026)</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17</a:t>
            </a:fld>
            <a:endParaRPr lang="en-US" dirty="0"/>
          </a:p>
        </p:txBody>
      </p:sp>
      <p:sp>
        <p:nvSpPr>
          <p:cNvPr id="47105" name="Rectangle 1"/>
          <p:cNvSpPr>
            <a:spLocks noChangeArrowheads="1"/>
          </p:cNvSpPr>
          <p:nvPr/>
        </p:nvSpPr>
        <p:spPr bwMode="auto">
          <a:xfrm>
            <a:off x="434714" y="767861"/>
            <a:ext cx="11227633" cy="379283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a:t>
            </a:r>
            <a:r>
              <a:rPr lang="en-US" sz="2800" b="1" dirty="0">
                <a:latin typeface="Cambria" panose="02040503050406030204" pitchFamily="18" charset="0"/>
                <a:ea typeface="Cambria" panose="02040503050406030204" pitchFamily="18" charset="0"/>
                <a:cs typeface="Times New Roman" pitchFamily="18" charset="0"/>
              </a:rPr>
              <a:t>UGGESTED</a:t>
            </a: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LARNING RESOURCES</a:t>
            </a:r>
          </a:p>
          <a:p>
            <a:pPr marL="67945">
              <a:spcBef>
                <a:spcPts val="18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Textbooks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54330" indent="-228600">
              <a:lnSpc>
                <a:spcPct val="115000"/>
              </a:lnSpc>
              <a:spcBef>
                <a:spcPts val="200"/>
              </a:spcBef>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1. Introduction to the Design and Analysis of Algorithms, By Anany Levitin, 3rd Edition (Indian), 2017, Pearson.</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67945">
              <a:spcBef>
                <a:spcPts val="100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Reference 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spcBef>
                <a:spcPts val="190"/>
              </a:spcBef>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Computer Algorithms/C++, Ellis Horowitz, Satra Sahni and Rajasekaran, 2nd Edition, 2014, Universities Press.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Introduction to Algorithms, Thomas H. Cormen, Charles E. Leiserson, Ronal L. Rivest, Clifford Stein, 3rd Edition, PHI.</a:t>
            </a:r>
            <a:endParaRPr lang="en-IN" sz="2000" dirty="0">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Design and Analysis of Algorithms, S. Sridhar, Oxford (Higher Education)</a:t>
            </a:r>
            <a:r>
              <a:rPr lang="en-US" sz="2000" dirty="0">
                <a:latin typeface="Cambria" panose="02040503050406030204" pitchFamily="18" charset="0"/>
                <a:ea typeface="Cambria" panose="02040503050406030204" pitchFamily="18" charset="0"/>
                <a:cs typeface="Times New Roman" pitchFamily="18" charset="0"/>
              </a:rPr>
              <a:t>.</a:t>
            </a: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18</a:t>
            </a:fld>
            <a:endParaRPr lang="en-US" dirty="0"/>
          </a:p>
        </p:txBody>
      </p:sp>
      <p:sp>
        <p:nvSpPr>
          <p:cNvPr id="5" name="Rectangle 4"/>
          <p:cNvSpPr/>
          <p:nvPr/>
        </p:nvSpPr>
        <p:spPr>
          <a:xfrm>
            <a:off x="1796715" y="0"/>
            <a:ext cx="7732295" cy="1631216"/>
          </a:xfrm>
          <a:prstGeom prst="rect">
            <a:avLst/>
          </a:prstGeom>
        </p:spPr>
        <p:txBody>
          <a:bodyPr wrap="square">
            <a:spAutoFit/>
          </a:bodyPr>
          <a:lstStyle/>
          <a:p>
            <a:pPr algn="ctr"/>
            <a:endParaRPr lang="en-US" sz="2800" u="sng" dirty="0">
              <a:latin typeface="Times New Roman" pitchFamily="18" charset="0"/>
              <a:cs typeface="Times New Roman" pitchFamily="18" charset="0"/>
            </a:endParaRPr>
          </a:p>
          <a:p>
            <a:pPr algn="ctr"/>
            <a:r>
              <a:rPr lang="en-US" sz="2400" b="1" dirty="0">
                <a:latin typeface="Cambria" panose="02040503050406030204" pitchFamily="18" charset="0"/>
                <a:ea typeface="Cambria" panose="02040503050406030204" pitchFamily="18" charset="0"/>
                <a:cs typeface="Times New Roman" pitchFamily="18" charset="0"/>
              </a:rPr>
              <a:t>PROGRAM OUTCOMES AS DEFINED BY NBA (PO</a:t>
            </a:r>
            <a:r>
              <a:rPr lang="en-US" sz="2400" dirty="0">
                <a:latin typeface="Cambria" panose="02040503050406030204" pitchFamily="18" charset="0"/>
                <a:ea typeface="Cambria" panose="02040503050406030204" pitchFamily="18" charset="0"/>
                <a:cs typeface="Times New Roman" pitchFamily="18" charset="0"/>
              </a:rPr>
              <a:t>)</a:t>
            </a:r>
          </a:p>
          <a:p>
            <a:pPr algn="ctr"/>
            <a:br>
              <a:rPr lang="en-US" sz="2400" dirty="0">
                <a:latin typeface="Cambria" panose="02040503050406030204" pitchFamily="18" charset="0"/>
                <a:ea typeface="Cambria" panose="02040503050406030204" pitchFamily="18" charset="0"/>
                <a:cs typeface="Times New Roman" pitchFamily="18" charset="0"/>
              </a:rPr>
            </a:br>
            <a:endParaRPr lang="en-GB" sz="2400" dirty="0">
              <a:latin typeface="Cambria" panose="02040503050406030204" pitchFamily="18" charset="0"/>
              <a:ea typeface="Cambria" panose="02040503050406030204" pitchFamily="18" charset="0"/>
              <a:cs typeface="Times New Roman" pitchFamily="18" charset="0"/>
            </a:endParaRPr>
          </a:p>
        </p:txBody>
      </p:sp>
      <p:sp>
        <p:nvSpPr>
          <p:cNvPr id="6" name="Google Shape;270;p73"/>
          <p:cNvSpPr/>
          <p:nvPr/>
        </p:nvSpPr>
        <p:spPr>
          <a:xfrm>
            <a:off x="679409" y="959369"/>
            <a:ext cx="11132839" cy="4347149"/>
          </a:xfrm>
          <a:prstGeom prst="rect">
            <a:avLst/>
          </a:prstGeom>
          <a:noFill/>
          <a:ln>
            <a:noFill/>
          </a:ln>
        </p:spPr>
        <p:txBody>
          <a:bodyPr spcFirstLastPara="1" wrap="square" lIns="91425" tIns="45700" rIns="91425" bIns="45700" anchor="t" anchorCtr="0">
            <a:noAutofit/>
          </a:bodyPr>
          <a:lstStyle/>
          <a:p>
            <a:pPr marL="365760" marR="0" lvl="0" indent="-283464" algn="l" rtl="0">
              <a:lnSpc>
                <a:spcPct val="100000"/>
              </a:lnSpc>
              <a:spcBef>
                <a:spcPts val="600"/>
              </a:spcBef>
              <a:spcAft>
                <a:spcPts val="0"/>
              </a:spcAft>
              <a:buClr>
                <a:schemeClr val="accent1"/>
              </a:buClr>
              <a:buSzPts val="1440"/>
            </a:pPr>
            <a:endPar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365760" marR="0" lvl="0" indent="-283464" algn="l" rtl="0">
              <a:lnSpc>
                <a:spcPct val="100000"/>
              </a:lnSpc>
              <a:spcBef>
                <a:spcPts val="600"/>
              </a:spcBef>
              <a:spcAft>
                <a:spcPts val="0"/>
              </a:spcAft>
              <a:buClr>
                <a:schemeClr val="accent1"/>
              </a:buClr>
              <a:buSzPts val="1440"/>
            </a:pP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Graduates will be able to: </a:t>
            </a:r>
            <a:endParaRPr b="1"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1.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knowledge</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Apply the knowledge of mathematics, science, engineering fundamentals, and an engineering specialization to the solution of complex engineering problems.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2.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Problem analysis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Identify, formulate, review research literature, and analyze complex engineering problems reaching substantiated conclusions using first principles of mathematics, natural sciences, and engineering sciences.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3.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Design/development of solutions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Design solutions for complex engineering problems and design system components or processes that meet the specified needs with appropriate consideration for the public health and safety, and the cultural, societal, and environmental considerations.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4.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Conduct investigations of complex problems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Use research-based knowledge and research methods including design of experiments, analysis and interpretation of data, and synthesis of the information to provide valid conclusions.</a:t>
            </a:r>
            <a:endParaRPr b="0"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indent="0" algn="just"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a:p>
            <a:pPr marL="365760" marR="0" lvl="0" indent="-202183" algn="l"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19</a:t>
            </a:fld>
            <a:endParaRPr lang="en-US" dirty="0"/>
          </a:p>
        </p:txBody>
      </p:sp>
      <p:sp>
        <p:nvSpPr>
          <p:cNvPr id="5" name="Google Shape;279;p74"/>
          <p:cNvSpPr/>
          <p:nvPr/>
        </p:nvSpPr>
        <p:spPr>
          <a:xfrm>
            <a:off x="698587" y="500166"/>
            <a:ext cx="10400044" cy="4566509"/>
          </a:xfrm>
          <a:prstGeom prst="rect">
            <a:avLst/>
          </a:prstGeom>
          <a:noFill/>
          <a:ln>
            <a:noFill/>
          </a:ln>
        </p:spPr>
        <p:txBody>
          <a:bodyPr spcFirstLastPara="1" wrap="square" lIns="91425" tIns="45700" rIns="91425" bIns="45700" anchor="t" anchorCtr="0">
            <a:normAutofit/>
          </a:bodyPr>
          <a:lstStyle/>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5.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Modern tool usage: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Create, select, and apply appropriate techniques, resources, and modern engineering and IT tools including prediction and modeling to complex engineering activities with an understanding of the limitations.</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6.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The engineer and society: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reasoning informed by the contextual knowledge to assess societal, health, safety, legal and cultural issues and the consequent responsibilities relevant to the professional engineering practice.</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7.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Environment and sustainability: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Understand the impact of the professional engineering solutions in societal and environmental contexts, and demonstrate the knowledge of, and need for sustainable development.</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8.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Ethics: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ethical principles and commit to professional ethics and responsibilities and norms of the engineering practice.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365760" marR="0" lvl="0" indent="-177799" algn="l"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GB" sz="3200" dirty="0">
                <a:latin typeface="Cambria" panose="02040503050406030204" pitchFamily="18" charset="0"/>
                <a:ea typeface="Cambria" panose="02040503050406030204" pitchFamily="18" charset="0"/>
                <a:cs typeface="Times New Roman" pitchFamily="18" charset="0"/>
              </a:rPr>
              <a:t>Audience</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algn="just"/>
            <a:r>
              <a:rPr lang="en-GB" sz="2000" dirty="0">
                <a:latin typeface="Cambria" panose="02040503050406030204" pitchFamily="18" charset="0"/>
                <a:ea typeface="Cambria" panose="02040503050406030204" pitchFamily="18" charset="0"/>
                <a:cs typeface="Times New Roman" pitchFamily="18" charset="0"/>
              </a:rPr>
              <a:t>This session has been designed for students pursuing a degree in any computer science engineering or information technology related fields. It attempts to help students to grasp the essential concepts involved in algorithm design.</a:t>
            </a:r>
            <a:endParaRPr lang="en-US" sz="2000" dirty="0">
              <a:latin typeface="Cambria" panose="02040503050406030204" pitchFamily="18" charset="0"/>
              <a:ea typeface="Cambria" panose="02040503050406030204" pitchFamily="18" charset="0"/>
              <a:cs typeface="Times New Roman" pitchFamily="18" charset="0"/>
            </a:endParaRP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20</a:t>
            </a:fld>
            <a:endParaRPr lang="en-US" dirty="0"/>
          </a:p>
        </p:txBody>
      </p:sp>
      <p:sp>
        <p:nvSpPr>
          <p:cNvPr id="5" name="Google Shape;287;p75"/>
          <p:cNvSpPr/>
          <p:nvPr/>
        </p:nvSpPr>
        <p:spPr>
          <a:xfrm>
            <a:off x="867149" y="629587"/>
            <a:ext cx="10351800" cy="3897443"/>
          </a:xfrm>
          <a:prstGeom prst="rect">
            <a:avLst/>
          </a:prstGeom>
          <a:noFill/>
          <a:ln>
            <a:noFill/>
          </a:ln>
        </p:spPr>
        <p:txBody>
          <a:bodyPr spcFirstLastPara="1" wrap="square" lIns="91425" tIns="45700" rIns="91425" bIns="45700" anchor="t" anchorCtr="0">
            <a:normAutofit/>
          </a:bodyPr>
          <a:lstStyle/>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9.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Individual and team work: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Function effectively as an individual, and as a member or leader in diverse teams, and in multidisciplinary settings.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10.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Communication: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Communicate effectively on complex engineering activities with the engineering community and with society at large, such as, being able to comprehend and write effective reports and design documentation, make effective presentations, and give and receive clear instructions.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11.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Project management and finance: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Demonstrate knowledge and understanding of the engineering and management principles and apply these to one’s own work, as a member and leader in a team, to manage projects and in multidisciplinary environments.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12.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Life-long learning: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Recognize the need for, and have the preparation and ability to engage in independent and life-long learning in the broadest context of technological change.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21</a:t>
            </a:fld>
            <a:endParaRPr lang="en-US" dirty="0"/>
          </a:p>
        </p:txBody>
      </p:sp>
      <p:pic>
        <p:nvPicPr>
          <p:cNvPr id="5" name="Google Shape;296;p76"/>
          <p:cNvPicPr preferRelativeResize="0"/>
          <p:nvPr/>
        </p:nvPicPr>
        <p:blipFill rotWithShape="1">
          <a:blip r:embed="rId2">
            <a:alphaModFix/>
          </a:blip>
          <a:srcRect/>
          <a:stretch/>
        </p:blipFill>
        <p:spPr>
          <a:xfrm>
            <a:off x="994610" y="1347134"/>
            <a:ext cx="9881935" cy="3164906"/>
          </a:xfrm>
          <a:prstGeom prst="rect">
            <a:avLst/>
          </a:prstGeom>
          <a:noFill/>
          <a:ln>
            <a:noFill/>
          </a:ln>
        </p:spPr>
      </p:pic>
      <p:sp>
        <p:nvSpPr>
          <p:cNvPr id="6" name="Google Shape;295;p76"/>
          <p:cNvSpPr txBox="1">
            <a:spLocks noGrp="1"/>
          </p:cNvSpPr>
          <p:nvPr>
            <p:ph type="title"/>
          </p:nvPr>
        </p:nvSpPr>
        <p:spPr>
          <a:xfrm>
            <a:off x="934502" y="341245"/>
            <a:ext cx="10358088" cy="57315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ct val="35353"/>
              <a:buFont typeface="Arial"/>
              <a:buNone/>
            </a:pPr>
            <a:r>
              <a:rPr lang="en-US" sz="3200" b="1" i="0" strike="noStrike" cap="none" dirty="0">
                <a:latin typeface="Cambria" panose="02040503050406030204" pitchFamily="18" charset="0"/>
                <a:ea typeface="Cambria" panose="02040503050406030204" pitchFamily="18" charset="0"/>
                <a:cs typeface="Arial"/>
                <a:sym typeface="Arial"/>
              </a:rPr>
              <a:t>PROGRAM SPECIFIC OBJECTIVES (PSO)</a:t>
            </a:r>
            <a:endParaRPr sz="3200" b="1" i="0" strike="noStrike" cap="none" dirty="0">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22</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420733603"/>
              </p:ext>
            </p:extLst>
          </p:nvPr>
        </p:nvGraphicFramePr>
        <p:xfrm>
          <a:off x="457198" y="0"/>
          <a:ext cx="11049001" cy="4781549"/>
        </p:xfrm>
        <a:graphic>
          <a:graphicData uri="http://schemas.openxmlformats.org/drawingml/2006/table">
            <a:tbl>
              <a:tblPr/>
              <a:tblGrid>
                <a:gridCol w="851701">
                  <a:extLst>
                    <a:ext uri="{9D8B030D-6E8A-4147-A177-3AD203B41FA5}">
                      <a16:colId xmlns:a16="http://schemas.microsoft.com/office/drawing/2014/main" val="20000"/>
                    </a:ext>
                  </a:extLst>
                </a:gridCol>
                <a:gridCol w="3302714">
                  <a:extLst>
                    <a:ext uri="{9D8B030D-6E8A-4147-A177-3AD203B41FA5}">
                      <a16:colId xmlns:a16="http://schemas.microsoft.com/office/drawing/2014/main" val="20001"/>
                    </a:ext>
                  </a:extLst>
                </a:gridCol>
                <a:gridCol w="709752">
                  <a:extLst>
                    <a:ext uri="{9D8B030D-6E8A-4147-A177-3AD203B41FA5}">
                      <a16:colId xmlns:a16="http://schemas.microsoft.com/office/drawing/2014/main" val="20002"/>
                    </a:ext>
                  </a:extLst>
                </a:gridCol>
                <a:gridCol w="664539">
                  <a:extLst>
                    <a:ext uri="{9D8B030D-6E8A-4147-A177-3AD203B41FA5}">
                      <a16:colId xmlns:a16="http://schemas.microsoft.com/office/drawing/2014/main" val="20003"/>
                    </a:ext>
                  </a:extLst>
                </a:gridCol>
                <a:gridCol w="319651">
                  <a:extLst>
                    <a:ext uri="{9D8B030D-6E8A-4147-A177-3AD203B41FA5}">
                      <a16:colId xmlns:a16="http://schemas.microsoft.com/office/drawing/2014/main" val="20004"/>
                    </a:ext>
                  </a:extLst>
                </a:gridCol>
                <a:gridCol w="331216">
                  <a:extLst>
                    <a:ext uri="{9D8B030D-6E8A-4147-A177-3AD203B41FA5}">
                      <a16:colId xmlns:a16="http://schemas.microsoft.com/office/drawing/2014/main" val="20005"/>
                    </a:ext>
                  </a:extLst>
                </a:gridCol>
                <a:gridCol w="399566">
                  <a:extLst>
                    <a:ext uri="{9D8B030D-6E8A-4147-A177-3AD203B41FA5}">
                      <a16:colId xmlns:a16="http://schemas.microsoft.com/office/drawing/2014/main" val="20006"/>
                    </a:ext>
                  </a:extLst>
                </a:gridCol>
                <a:gridCol w="403770">
                  <a:extLst>
                    <a:ext uri="{9D8B030D-6E8A-4147-A177-3AD203B41FA5}">
                      <a16:colId xmlns:a16="http://schemas.microsoft.com/office/drawing/2014/main" val="20007"/>
                    </a:ext>
                  </a:extLst>
                </a:gridCol>
                <a:gridCol w="448984">
                  <a:extLst>
                    <a:ext uri="{9D8B030D-6E8A-4147-A177-3AD203B41FA5}">
                      <a16:colId xmlns:a16="http://schemas.microsoft.com/office/drawing/2014/main" val="20008"/>
                    </a:ext>
                  </a:extLst>
                </a:gridCol>
                <a:gridCol w="342786">
                  <a:extLst>
                    <a:ext uri="{9D8B030D-6E8A-4147-A177-3AD203B41FA5}">
                      <a16:colId xmlns:a16="http://schemas.microsoft.com/office/drawing/2014/main" val="20009"/>
                    </a:ext>
                  </a:extLst>
                </a:gridCol>
                <a:gridCol w="342786">
                  <a:extLst>
                    <a:ext uri="{9D8B030D-6E8A-4147-A177-3AD203B41FA5}">
                      <a16:colId xmlns:a16="http://schemas.microsoft.com/office/drawing/2014/main" val="20010"/>
                    </a:ext>
                  </a:extLst>
                </a:gridCol>
                <a:gridCol w="340680">
                  <a:extLst>
                    <a:ext uri="{9D8B030D-6E8A-4147-A177-3AD203B41FA5}">
                      <a16:colId xmlns:a16="http://schemas.microsoft.com/office/drawing/2014/main" val="20011"/>
                    </a:ext>
                  </a:extLst>
                </a:gridCol>
                <a:gridCol w="340680">
                  <a:extLst>
                    <a:ext uri="{9D8B030D-6E8A-4147-A177-3AD203B41FA5}">
                      <a16:colId xmlns:a16="http://schemas.microsoft.com/office/drawing/2014/main" val="20012"/>
                    </a:ext>
                  </a:extLst>
                </a:gridCol>
                <a:gridCol w="340680">
                  <a:extLst>
                    <a:ext uri="{9D8B030D-6E8A-4147-A177-3AD203B41FA5}">
                      <a16:colId xmlns:a16="http://schemas.microsoft.com/office/drawing/2014/main" val="20013"/>
                    </a:ext>
                  </a:extLst>
                </a:gridCol>
                <a:gridCol w="403770">
                  <a:extLst>
                    <a:ext uri="{9D8B030D-6E8A-4147-A177-3AD203B41FA5}">
                      <a16:colId xmlns:a16="http://schemas.microsoft.com/office/drawing/2014/main" val="20014"/>
                    </a:ext>
                  </a:extLst>
                </a:gridCol>
                <a:gridCol w="378534">
                  <a:extLst>
                    <a:ext uri="{9D8B030D-6E8A-4147-A177-3AD203B41FA5}">
                      <a16:colId xmlns:a16="http://schemas.microsoft.com/office/drawing/2014/main" val="20015"/>
                    </a:ext>
                  </a:extLst>
                </a:gridCol>
                <a:gridCol w="376432">
                  <a:extLst>
                    <a:ext uri="{9D8B030D-6E8A-4147-A177-3AD203B41FA5}">
                      <a16:colId xmlns:a16="http://schemas.microsoft.com/office/drawing/2014/main" val="20016"/>
                    </a:ext>
                  </a:extLst>
                </a:gridCol>
                <a:gridCol w="278643">
                  <a:extLst>
                    <a:ext uri="{9D8B030D-6E8A-4147-A177-3AD203B41FA5}">
                      <a16:colId xmlns:a16="http://schemas.microsoft.com/office/drawing/2014/main" val="20017"/>
                    </a:ext>
                  </a:extLst>
                </a:gridCol>
                <a:gridCol w="472117">
                  <a:extLst>
                    <a:ext uri="{9D8B030D-6E8A-4147-A177-3AD203B41FA5}">
                      <a16:colId xmlns:a16="http://schemas.microsoft.com/office/drawing/2014/main" val="20018"/>
                    </a:ext>
                  </a:extLst>
                </a:gridCol>
              </a:tblGrid>
              <a:tr h="180117">
                <a:tc gridSpan="19">
                  <a:txBody>
                    <a:bodyPr/>
                    <a:lstStyle/>
                    <a:p>
                      <a:pPr algn="ctr">
                        <a:lnSpc>
                          <a:spcPct val="115000"/>
                        </a:lnSpc>
                        <a:spcAft>
                          <a:spcPts val="1000"/>
                        </a:spcAft>
                        <a:tabLst>
                          <a:tab pos="805815" algn="l"/>
                        </a:tabLst>
                      </a:pPr>
                      <a:r>
                        <a:rPr lang="en-US" sz="1000" b="1">
                          <a:solidFill>
                            <a:srgbClr val="000000"/>
                          </a:solidFill>
                          <a:latin typeface="Times New Roman"/>
                          <a:ea typeface="Times New Roman"/>
                          <a:cs typeface="Calibri"/>
                        </a:rPr>
                        <a:t>CO-PO and CO-PSO Mapping</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70189">
                <a:tc gridSpan="2">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Course Outcomes</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Level Blooms </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Modules covered</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PO4</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PO5</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PO6</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PO7</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PO8</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PO9</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PO10</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1"/>
                  </a:ext>
                </a:extLst>
              </a:tr>
              <a:tr h="699276">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CO1</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solidFill>
                            <a:srgbClr val="000000"/>
                          </a:solidFill>
                          <a:latin typeface="Times New Roman"/>
                          <a:ea typeface="Times New Roman"/>
                          <a:cs typeface="Calibri"/>
                        </a:rPr>
                        <a:t>Learn several fundamental principles of algorithm design and apply the algorithms and design techniques to solve problems</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19567">
                <a:tc>
                  <a:txBody>
                    <a:bodyPr/>
                    <a:lstStyle/>
                    <a:p>
                      <a:pPr algn="ctr">
                        <a:lnSpc>
                          <a:spcPct val="115000"/>
                        </a:lnSpc>
                        <a:spcAft>
                          <a:spcPts val="1000"/>
                        </a:spcAft>
                        <a:tabLst>
                          <a:tab pos="805815" algn="l"/>
                        </a:tabLst>
                      </a:pPr>
                      <a:r>
                        <a:rPr lang="en-US" sz="1050">
                          <a:solidFill>
                            <a:srgbClr val="000000"/>
                          </a:solidFill>
                          <a:latin typeface="Times New Roman"/>
                          <a:ea typeface="Times New Roman"/>
                          <a:cs typeface="Calibri"/>
                        </a:rPr>
                        <a:t>CO2</a:t>
                      </a:r>
                      <a:endParaRPr lang="en-GB" sz="105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Basic ability to analyze algorithms and to determine algorithm correctness </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CO3</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Learn how to analyze algorithms and estimate their best case, worst-case and average-case behavior for the same and different size inputs and estimate the space efficiency</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CO4</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Master different algorithm design techniques (brute</a:t>
                      </a:r>
                      <a:r>
                        <a:rPr lang="en-US" sz="1050">
                          <a:latin typeface="Cambria Math"/>
                          <a:ea typeface="Cambria Math"/>
                          <a:cs typeface="Cambria Math"/>
                        </a:rPr>
                        <a:t>‐</a:t>
                      </a:r>
                      <a:r>
                        <a:rPr lang="en-US" sz="1050">
                          <a:latin typeface="Times New Roman"/>
                          <a:ea typeface="Times New Roman"/>
                          <a:cs typeface="Calibri"/>
                        </a:rPr>
                        <a:t>force, divide and conquer, greedy, decrease and conquer, dynamic programming, back tracking, branch and bound)</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2</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5942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CO5</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Ability to apply and implement learned algorithm design techniques and data structures to solve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L4</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74717">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CO6</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Able to prove that new problems are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using polynomial time reductions from known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967478" y="4346270"/>
            <a:ext cx="2310765" cy="229235"/>
          </a:xfrm>
          <a:prstGeom prst="rect">
            <a:avLst/>
          </a:prstGeom>
        </p:spPr>
        <p:txBody>
          <a:bodyPr vert="horz" wrap="square" lIns="0" tIns="17145" rIns="0" bIns="0" rtlCol="0">
            <a:spAutoFit/>
          </a:bodyPr>
          <a:lstStyle/>
          <a:p>
            <a:pPr marL="12700">
              <a:lnSpc>
                <a:spcPct val="100000"/>
              </a:lnSpc>
              <a:spcBef>
                <a:spcPts val="135"/>
              </a:spcBef>
            </a:pPr>
            <a:r>
              <a:rPr sz="1300" b="1" spc="10" dirty="0">
                <a:solidFill>
                  <a:srgbClr val="221F1F"/>
                </a:solidFill>
                <a:latin typeface="Arial"/>
                <a:cs typeface="Arial"/>
              </a:rPr>
              <a:t>Revised </a:t>
            </a:r>
            <a:r>
              <a:rPr sz="1300" b="1" spc="5" dirty="0">
                <a:solidFill>
                  <a:srgbClr val="221F1F"/>
                </a:solidFill>
                <a:latin typeface="Arial"/>
                <a:cs typeface="Arial"/>
              </a:rPr>
              <a:t>Bloom’s</a:t>
            </a:r>
            <a:r>
              <a:rPr sz="1300" b="1" spc="-30" dirty="0">
                <a:solidFill>
                  <a:srgbClr val="221F1F"/>
                </a:solidFill>
                <a:latin typeface="Arial"/>
                <a:cs typeface="Arial"/>
              </a:rPr>
              <a:t> </a:t>
            </a:r>
            <a:r>
              <a:rPr sz="1300" b="1" spc="5" dirty="0">
                <a:solidFill>
                  <a:srgbClr val="221F1F"/>
                </a:solidFill>
                <a:latin typeface="Arial"/>
                <a:cs typeface="Arial"/>
              </a:rPr>
              <a:t>Taxonomy</a:t>
            </a:r>
            <a:endParaRPr sz="1300" dirty="0">
              <a:latin typeface="Arial"/>
              <a:cs typeface="Arial"/>
            </a:endParaRPr>
          </a:p>
        </p:txBody>
      </p:sp>
      <p:sp>
        <p:nvSpPr>
          <p:cNvPr id="3" name="object 3"/>
          <p:cNvSpPr/>
          <p:nvPr/>
        </p:nvSpPr>
        <p:spPr>
          <a:xfrm>
            <a:off x="4341254" y="1559459"/>
            <a:ext cx="3203448" cy="3320796"/>
          </a:xfrm>
          <a:prstGeom prst="rect">
            <a:avLst/>
          </a:prstGeom>
          <a:blipFill>
            <a:blip r:embed="rId2" cstate="print"/>
            <a:stretch>
              <a:fillRect/>
            </a:stretch>
          </a:blipFill>
        </p:spPr>
        <p:txBody>
          <a:bodyPr wrap="square" lIns="0" tIns="0" rIns="0" bIns="0" rtlCol="0"/>
          <a:lstStyle/>
          <a:p>
            <a:endParaRPr/>
          </a:p>
        </p:txBody>
      </p:sp>
      <p:sp>
        <p:nvSpPr>
          <p:cNvPr id="4" name="object 4"/>
          <p:cNvSpPr txBox="1"/>
          <p:nvPr/>
        </p:nvSpPr>
        <p:spPr>
          <a:xfrm>
            <a:off x="852017" y="5550804"/>
            <a:ext cx="10420586" cy="566181"/>
          </a:xfrm>
          <a:prstGeom prst="rect">
            <a:avLst/>
          </a:prstGeom>
        </p:spPr>
        <p:txBody>
          <a:bodyPr vert="horz" wrap="square" lIns="0" tIns="12065" rIns="0" bIns="0" rtlCol="0">
            <a:spAutoFit/>
          </a:bodyPr>
          <a:lstStyle/>
          <a:p>
            <a:pPr marL="55244" algn="just">
              <a:lnSpc>
                <a:spcPct val="100000"/>
              </a:lnSpc>
              <a:spcBef>
                <a:spcPts val="95"/>
              </a:spcBef>
            </a:pPr>
            <a:r>
              <a:rPr b="1" spc="-20" dirty="0">
                <a:latin typeface="Cambria" panose="02040503050406030204" pitchFamily="18" charset="0"/>
                <a:ea typeface="Cambria" panose="02040503050406030204" pitchFamily="18" charset="0"/>
                <a:cs typeface="Times New Roman" panose="02020603050405020304" pitchFamily="18" charset="0"/>
              </a:rPr>
              <a:t>Bloom’s taxonomy </a:t>
            </a:r>
            <a:r>
              <a:rPr b="1" spc="-5" dirty="0">
                <a:latin typeface="Cambria" panose="02040503050406030204" pitchFamily="18" charset="0"/>
                <a:ea typeface="Cambria" panose="02040503050406030204" pitchFamily="18" charset="0"/>
                <a:cs typeface="Times New Roman" panose="02020603050405020304" pitchFamily="18" charset="0"/>
              </a:rPr>
              <a:t>is </a:t>
            </a:r>
            <a:r>
              <a:rPr b="1" spc="-10" dirty="0">
                <a:latin typeface="Cambria" panose="02040503050406030204" pitchFamily="18" charset="0"/>
                <a:ea typeface="Cambria" panose="02040503050406030204" pitchFamily="18" charset="0"/>
                <a:cs typeface="Times New Roman" panose="02020603050405020304" pitchFamily="18" charset="0"/>
              </a:rPr>
              <a:t>hierarchical, meaning that </a:t>
            </a:r>
            <a:r>
              <a:rPr b="1" spc="-5" dirty="0">
                <a:latin typeface="Cambria" panose="02040503050406030204" pitchFamily="18" charset="0"/>
                <a:ea typeface="Cambria" panose="02040503050406030204" pitchFamily="18" charset="0"/>
                <a:cs typeface="Times New Roman" panose="02020603050405020304" pitchFamily="18" charset="0"/>
              </a:rPr>
              <a:t>learning </a:t>
            </a:r>
            <a:r>
              <a:rPr b="1" spc="-10" dirty="0">
                <a:latin typeface="Cambria" panose="02040503050406030204" pitchFamily="18" charset="0"/>
                <a:ea typeface="Cambria" panose="02040503050406030204" pitchFamily="18" charset="0"/>
                <a:cs typeface="Times New Roman" panose="02020603050405020304" pitchFamily="18" charset="0"/>
              </a:rPr>
              <a:t>at the </a:t>
            </a:r>
            <a:r>
              <a:rPr b="1" spc="-5" dirty="0">
                <a:latin typeface="Cambria" panose="02040503050406030204" pitchFamily="18" charset="0"/>
                <a:ea typeface="Cambria" panose="02040503050406030204" pitchFamily="18" charset="0"/>
                <a:cs typeface="Times New Roman" panose="02020603050405020304" pitchFamily="18" charset="0"/>
              </a:rPr>
              <a:t>higher </a:t>
            </a:r>
            <a:r>
              <a:rPr b="1" spc="-10" dirty="0">
                <a:latin typeface="Cambria" panose="02040503050406030204" pitchFamily="18" charset="0"/>
                <a:ea typeface="Cambria" panose="02040503050406030204" pitchFamily="18" charset="0"/>
                <a:cs typeface="Times New Roman" panose="02020603050405020304" pitchFamily="18" charset="0"/>
              </a:rPr>
              <a:t>level requires that </a:t>
            </a:r>
            <a:r>
              <a:rPr b="1" spc="-5" dirty="0">
                <a:latin typeface="Cambria" panose="02040503050406030204" pitchFamily="18" charset="0"/>
                <a:ea typeface="Cambria" panose="02040503050406030204" pitchFamily="18" charset="0"/>
                <a:cs typeface="Times New Roman" panose="02020603050405020304" pitchFamily="18" charset="0"/>
              </a:rPr>
              <a:t>skills </a:t>
            </a:r>
            <a:r>
              <a:rPr b="1" spc="-10" dirty="0">
                <a:latin typeface="Cambria" panose="02040503050406030204" pitchFamily="18" charset="0"/>
                <a:ea typeface="Cambria" panose="02040503050406030204" pitchFamily="18" charset="0"/>
                <a:cs typeface="Times New Roman" panose="02020603050405020304" pitchFamily="18" charset="0"/>
              </a:rPr>
              <a:t>at </a:t>
            </a:r>
            <a:r>
              <a:rPr b="1" spc="-5" dirty="0">
                <a:latin typeface="Cambria" panose="02040503050406030204" pitchFamily="18" charset="0"/>
                <a:ea typeface="Cambria" panose="02040503050406030204" pitchFamily="18" charset="0"/>
                <a:cs typeface="Times New Roman" panose="02020603050405020304" pitchFamily="18" charset="0"/>
              </a:rPr>
              <a:t>a lower</a:t>
            </a:r>
            <a:r>
              <a:rPr b="1" spc="295"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level</a:t>
            </a:r>
            <a:r>
              <a:rPr lang="en-IN"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are </a:t>
            </a:r>
            <a:r>
              <a:rPr b="1" spc="-15" dirty="0">
                <a:latin typeface="Cambria" panose="02040503050406030204" pitchFamily="18" charset="0"/>
                <a:ea typeface="Cambria" panose="02040503050406030204" pitchFamily="18" charset="0"/>
                <a:cs typeface="Times New Roman" panose="02020603050405020304" pitchFamily="18" charset="0"/>
              </a:rPr>
              <a:t>attained</a:t>
            </a:r>
            <a:r>
              <a:rPr lang="en-IN" b="1" spc="-15" dirty="0">
                <a:latin typeface="Cambria" panose="02040503050406030204" pitchFamily="18" charset="0"/>
                <a:ea typeface="Cambria" panose="02040503050406030204" pitchFamily="18" charset="0"/>
                <a:cs typeface="Times New Roman" panose="02020603050405020304" pitchFamily="18" charset="0"/>
              </a:rPr>
              <a:t> </a:t>
            </a:r>
            <a:endParaRPr dirty="0">
              <a:latin typeface="Cambria" panose="02040503050406030204" pitchFamily="18" charset="0"/>
              <a:ea typeface="Cambria" panose="02040503050406030204" pitchFamily="18" charset="0"/>
              <a:cs typeface="Times New Roman" panose="02020603050405020304" pitchFamily="18" charset="0"/>
            </a:endParaRPr>
          </a:p>
        </p:txBody>
      </p:sp>
      <p:sp>
        <p:nvSpPr>
          <p:cNvPr id="5" name="object 2">
            <a:extLst>
              <a:ext uri="{FF2B5EF4-FFF2-40B4-BE49-F238E27FC236}">
                <a16:creationId xmlns:a16="http://schemas.microsoft.com/office/drawing/2014/main" id="{0C4ADCA5-C20B-0FB9-910F-C0CCC9CB47F5}"/>
              </a:ext>
            </a:extLst>
          </p:cNvPr>
          <p:cNvSpPr txBox="1"/>
          <p:nvPr/>
        </p:nvSpPr>
        <p:spPr>
          <a:xfrm>
            <a:off x="2870401" y="459552"/>
            <a:ext cx="6145153" cy="509755"/>
          </a:xfrm>
          <a:prstGeom prst="rect">
            <a:avLst/>
          </a:prstGeom>
        </p:spPr>
        <p:txBody>
          <a:bodyPr vert="horz" wrap="square" lIns="0" tIns="17145" rIns="0" bIns="0" rtlCol="0">
            <a:spAutoFit/>
          </a:bodyPr>
          <a:lstStyle/>
          <a:p>
            <a:pPr marL="12700" algn="ctr">
              <a:lnSpc>
                <a:spcPct val="100000"/>
              </a:lnSpc>
              <a:spcBef>
                <a:spcPts val="135"/>
              </a:spcBef>
            </a:pPr>
            <a:r>
              <a:rPr sz="3200" b="1" spc="10" dirty="0">
                <a:solidFill>
                  <a:srgbClr val="221F1F"/>
                </a:solidFill>
                <a:latin typeface="Cambria" panose="02040503050406030204" pitchFamily="18" charset="0"/>
                <a:ea typeface="Cambria" panose="02040503050406030204" pitchFamily="18" charset="0"/>
                <a:cs typeface="Arial"/>
              </a:rPr>
              <a:t>R</a:t>
            </a:r>
            <a:r>
              <a:rPr lang="en-IN" sz="3200" b="1" spc="10" dirty="0">
                <a:solidFill>
                  <a:srgbClr val="221F1F"/>
                </a:solidFill>
                <a:latin typeface="Cambria" panose="02040503050406030204" pitchFamily="18" charset="0"/>
                <a:ea typeface="Cambria" panose="02040503050406030204" pitchFamily="18" charset="0"/>
                <a:cs typeface="Arial"/>
              </a:rPr>
              <a:t>EVISED</a:t>
            </a:r>
            <a:r>
              <a:rPr sz="3200" b="1" spc="1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B</a:t>
            </a:r>
            <a:r>
              <a:rPr lang="en-IN" sz="3200" b="1" spc="5" dirty="0">
                <a:solidFill>
                  <a:srgbClr val="221F1F"/>
                </a:solidFill>
                <a:latin typeface="Cambria" panose="02040503050406030204" pitchFamily="18" charset="0"/>
                <a:ea typeface="Cambria" panose="02040503050406030204" pitchFamily="18" charset="0"/>
                <a:cs typeface="Arial"/>
              </a:rPr>
              <a:t>LOOMS</a:t>
            </a:r>
            <a:r>
              <a:rPr sz="3200" b="1" spc="-3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T</a:t>
            </a:r>
            <a:r>
              <a:rPr lang="en-IN" sz="3200" b="1" spc="5" dirty="0">
                <a:solidFill>
                  <a:srgbClr val="221F1F"/>
                </a:solidFill>
                <a:latin typeface="Cambria" panose="02040503050406030204" pitchFamily="18" charset="0"/>
                <a:ea typeface="Cambria" panose="02040503050406030204" pitchFamily="18" charset="0"/>
                <a:cs typeface="Arial"/>
              </a:rPr>
              <a:t>AXANOMY</a:t>
            </a:r>
            <a:endParaRPr sz="3200" dirty="0">
              <a:latin typeface="Cambria" panose="02040503050406030204" pitchFamily="18" charset="0"/>
              <a:ea typeface="Cambria" panose="02040503050406030204" pitchFamily="18" charset="0"/>
              <a:cs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52348" y="766114"/>
            <a:ext cx="10910000" cy="2021451"/>
          </a:xfrm>
          <a:prstGeom prst="rect">
            <a:avLst/>
          </a:prstGeom>
        </p:spPr>
        <p:txBody>
          <a:bodyPr vert="horz" wrap="square" lIns="0" tIns="12065" rIns="0" bIns="0" rtlCol="0">
            <a:spAutoFit/>
          </a:bodyPr>
          <a:lstStyle/>
          <a:p>
            <a:pPr marL="29209" marR="5080" algn="just">
              <a:lnSpc>
                <a:spcPct val="153800"/>
              </a:lnSpc>
              <a:spcBef>
                <a:spcPts val="95"/>
              </a:spcBef>
            </a:pPr>
            <a:r>
              <a:rPr sz="1600" spc="10" dirty="0">
                <a:latin typeface="Cambria" panose="02040503050406030204" pitchFamily="18" charset="0"/>
                <a:ea typeface="Cambria" panose="02040503050406030204" pitchFamily="18" charset="0"/>
                <a:cs typeface="Times New Roman" panose="02020603050405020304" pitchFamily="18" charset="0"/>
              </a:rPr>
              <a:t>Revised Bloom’s taxonomy in the cognitive </a:t>
            </a:r>
            <a:r>
              <a:rPr sz="1600" spc="15" dirty="0">
                <a:latin typeface="Cambria" panose="02040503050406030204" pitchFamily="18" charset="0"/>
                <a:ea typeface="Cambria" panose="02040503050406030204" pitchFamily="18" charset="0"/>
                <a:cs typeface="Times New Roman" panose="02020603050405020304" pitchFamily="18" charset="0"/>
              </a:rPr>
              <a:t>domain </a:t>
            </a:r>
            <a:r>
              <a:rPr sz="1600" spc="10" dirty="0">
                <a:latin typeface="Cambria" panose="02040503050406030204" pitchFamily="18" charset="0"/>
                <a:ea typeface="Cambria" panose="02040503050406030204" pitchFamily="18" charset="0"/>
                <a:cs typeface="Times New Roman" panose="02020603050405020304" pitchFamily="18" charset="0"/>
              </a:rPr>
              <a:t>includes thinking, </a:t>
            </a:r>
            <a:r>
              <a:rPr sz="1600" spc="15" dirty="0">
                <a:latin typeface="Cambria" panose="02040503050406030204" pitchFamily="18" charset="0"/>
                <a:ea typeface="Cambria" panose="02040503050406030204" pitchFamily="18" charset="0"/>
                <a:cs typeface="Times New Roman" panose="02020603050405020304" pitchFamily="18" charset="0"/>
              </a:rPr>
              <a:t>knowledge, and </a:t>
            </a:r>
            <a:r>
              <a:rPr sz="1600" spc="10" dirty="0">
                <a:latin typeface="Cambria" panose="02040503050406030204" pitchFamily="18" charset="0"/>
                <a:ea typeface="Cambria" panose="02040503050406030204" pitchFamily="18" charset="0"/>
                <a:cs typeface="Times New Roman" panose="02020603050405020304" pitchFamily="18" charset="0"/>
              </a:rPr>
              <a:t>application of </a:t>
            </a:r>
            <a:r>
              <a:rPr sz="1600" spc="15" dirty="0">
                <a:latin typeface="Cambria" panose="02040503050406030204" pitchFamily="18" charset="0"/>
                <a:ea typeface="Cambria" panose="02040503050406030204" pitchFamily="18" charset="0"/>
                <a:cs typeface="Times New Roman" panose="02020603050405020304" pitchFamily="18" charset="0"/>
              </a:rPr>
              <a:t>knowledge.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is </a:t>
            </a:r>
            <a:r>
              <a:rPr sz="1600" spc="15" dirty="0">
                <a:latin typeface="Cambria" panose="02040503050406030204" pitchFamily="18" charset="0"/>
                <a:ea typeface="Cambria" panose="02040503050406030204" pitchFamily="18" charset="0"/>
                <a:cs typeface="Times New Roman" panose="02020603050405020304" pitchFamily="18" charset="0"/>
              </a:rPr>
              <a:t>a </a:t>
            </a:r>
            <a:r>
              <a:rPr sz="1600" spc="10" dirty="0">
                <a:latin typeface="Cambria" panose="02040503050406030204" pitchFamily="18" charset="0"/>
                <a:ea typeface="Cambria" panose="02040503050406030204" pitchFamily="18" charset="0"/>
                <a:cs typeface="Times New Roman" panose="02020603050405020304" pitchFamily="18" charset="0"/>
              </a:rPr>
              <a:t>popular framework in  </a:t>
            </a:r>
            <a:r>
              <a:rPr sz="1600" spc="15" dirty="0">
                <a:latin typeface="Cambria" panose="02040503050406030204" pitchFamily="18" charset="0"/>
                <a:ea typeface="Cambria" panose="02040503050406030204" pitchFamily="18" charset="0"/>
                <a:cs typeface="Times New Roman" panose="02020603050405020304" pitchFamily="18" charset="0"/>
              </a:rPr>
              <a:t>engineering education </a:t>
            </a:r>
            <a:r>
              <a:rPr sz="1600" spc="10" dirty="0">
                <a:latin typeface="Cambria" panose="02040503050406030204" pitchFamily="18" charset="0"/>
                <a:ea typeface="Cambria" panose="02040503050406030204" pitchFamily="18" charset="0"/>
                <a:cs typeface="Times New Roman" panose="02020603050405020304" pitchFamily="18" charset="0"/>
              </a:rPr>
              <a:t>to structure the </a:t>
            </a:r>
            <a:r>
              <a:rPr sz="1600" spc="15" dirty="0">
                <a:latin typeface="Cambria" panose="02040503050406030204" pitchFamily="18" charset="0"/>
                <a:ea typeface="Cambria" panose="02040503050406030204" pitchFamily="18" charset="0"/>
                <a:cs typeface="Times New Roman" panose="02020603050405020304" pitchFamily="18" charset="0"/>
              </a:rPr>
              <a:t>assessment as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characterizes complexity </a:t>
            </a:r>
            <a:r>
              <a:rPr sz="1600" spc="15" dirty="0">
                <a:latin typeface="Cambria" panose="02040503050406030204" pitchFamily="18" charset="0"/>
                <a:ea typeface="Cambria" panose="02040503050406030204" pitchFamily="18" charset="0"/>
                <a:cs typeface="Times New Roman" panose="02020603050405020304" pitchFamily="18" charset="0"/>
              </a:rPr>
              <a:t>and higher-order </a:t>
            </a:r>
            <a:r>
              <a:rPr sz="1600" spc="10" dirty="0">
                <a:latin typeface="Cambria" panose="02040503050406030204" pitchFamily="18" charset="0"/>
                <a:ea typeface="Cambria" panose="02040503050406030204" pitchFamily="18" charset="0"/>
                <a:cs typeface="Times New Roman" panose="02020603050405020304" pitchFamily="18" charset="0"/>
              </a:rPr>
              <a:t>abilities.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identifies six levels of  </a:t>
            </a:r>
            <a:r>
              <a:rPr sz="1600" spc="15" dirty="0">
                <a:latin typeface="Cambria" panose="02040503050406030204" pitchFamily="18" charset="0"/>
                <a:ea typeface="Cambria" panose="02040503050406030204" pitchFamily="18" charset="0"/>
                <a:cs typeface="Times New Roman" panose="02020603050405020304" pitchFamily="18" charset="0"/>
              </a:rPr>
              <a:t>competencies </a:t>
            </a:r>
            <a:r>
              <a:rPr sz="1600" spc="10" dirty="0">
                <a:latin typeface="Cambria" panose="02040503050406030204" pitchFamily="18" charset="0"/>
                <a:ea typeface="Cambria" panose="02040503050406030204" pitchFamily="18" charset="0"/>
                <a:cs typeface="Times New Roman" panose="02020603050405020304" pitchFamily="18" charset="0"/>
              </a:rPr>
              <a:t>within the </a:t>
            </a:r>
            <a:r>
              <a:rPr sz="1600" spc="15" dirty="0">
                <a:latin typeface="Cambria" panose="02040503050406030204" pitchFamily="18" charset="0"/>
                <a:ea typeface="Cambria" panose="02040503050406030204" pitchFamily="18" charset="0"/>
                <a:cs typeface="Times New Roman" panose="02020603050405020304" pitchFamily="18" charset="0"/>
              </a:rPr>
              <a:t>cognitive domain </a:t>
            </a:r>
            <a:r>
              <a:rPr sz="1600" spc="10"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which are appropriate </a:t>
            </a:r>
            <a:r>
              <a:rPr sz="1600" spc="10" dirty="0">
                <a:latin typeface="Cambria" panose="02040503050406030204" pitchFamily="18" charset="0"/>
                <a:ea typeface="Cambria" panose="02040503050406030204" pitchFamily="18" charset="0"/>
                <a:cs typeface="Times New Roman" panose="02020603050405020304" pitchFamily="18" charset="0"/>
              </a:rPr>
              <a:t>for </a:t>
            </a:r>
            <a:r>
              <a:rPr sz="1600" spc="15" dirty="0">
                <a:latin typeface="Cambria" panose="02040503050406030204" pitchFamily="18" charset="0"/>
                <a:ea typeface="Cambria" panose="02040503050406030204" pitchFamily="18" charset="0"/>
                <a:cs typeface="Times New Roman" panose="02020603050405020304" pitchFamily="18" charset="0"/>
              </a:rPr>
              <a:t>the purposes </a:t>
            </a:r>
            <a:r>
              <a:rPr sz="1600" spc="10" dirty="0">
                <a:latin typeface="Cambria" panose="02040503050406030204" pitchFamily="18" charset="0"/>
                <a:ea typeface="Cambria" panose="02040503050406030204" pitchFamily="18" charset="0"/>
                <a:cs typeface="Times New Roman" panose="02020603050405020304" pitchFamily="18" charset="0"/>
              </a:rPr>
              <a:t>of </a:t>
            </a:r>
            <a:r>
              <a:rPr sz="1600" spc="15" dirty="0">
                <a:latin typeface="Cambria" panose="02040503050406030204" pitchFamily="18" charset="0"/>
                <a:ea typeface="Cambria" panose="02040503050406030204" pitchFamily="18" charset="0"/>
                <a:cs typeface="Times New Roman" panose="02020603050405020304" pitchFamily="18" charset="0"/>
              </a:rPr>
              <a:t>engineering</a:t>
            </a:r>
            <a:r>
              <a:rPr sz="1600" spc="-195"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educators.</a:t>
            </a:r>
            <a:endParaRPr sz="1600" dirty="0">
              <a:latin typeface="Cambria" panose="02040503050406030204" pitchFamily="18" charset="0"/>
              <a:ea typeface="Cambria" panose="02040503050406030204" pitchFamily="18" charset="0"/>
              <a:cs typeface="Times New Roman" panose="02020603050405020304" pitchFamily="18" charset="0"/>
            </a:endParaRPr>
          </a:p>
          <a:p>
            <a:pPr algn="just">
              <a:lnSpc>
                <a:spcPct val="100000"/>
              </a:lnSpc>
              <a:spcBef>
                <a:spcPts val="45"/>
              </a:spcBef>
            </a:pPr>
            <a:endParaRPr sz="1600" dirty="0">
              <a:latin typeface="Cambria" panose="02040503050406030204" pitchFamily="18" charset="0"/>
              <a:ea typeface="Cambria" panose="02040503050406030204" pitchFamily="18" charset="0"/>
              <a:cs typeface="Times New Roman" panose="02020603050405020304" pitchFamily="18" charset="0"/>
            </a:endParaRPr>
          </a:p>
          <a:p>
            <a:pPr marL="12700" algn="just">
              <a:lnSpc>
                <a:spcPct val="100000"/>
              </a:lnSpc>
            </a:pPr>
            <a:r>
              <a:rPr sz="1600" b="1" spc="15" dirty="0">
                <a:latin typeface="Cambria" panose="02040503050406030204" pitchFamily="18" charset="0"/>
                <a:ea typeface="Cambria" panose="02040503050406030204" pitchFamily="18" charset="0"/>
                <a:cs typeface="Times New Roman" panose="02020603050405020304" pitchFamily="18" charset="0"/>
              </a:rPr>
              <a:t>According </a:t>
            </a:r>
            <a:r>
              <a:rPr sz="1600" b="1" spc="10" dirty="0">
                <a:latin typeface="Cambria" panose="02040503050406030204" pitchFamily="18" charset="0"/>
                <a:ea typeface="Cambria" panose="02040503050406030204" pitchFamily="18" charset="0"/>
                <a:cs typeface="Times New Roman" panose="02020603050405020304" pitchFamily="18" charset="0"/>
              </a:rPr>
              <a:t>to revised Bloom’s </a:t>
            </a:r>
            <a:r>
              <a:rPr sz="1600" b="1" dirty="0">
                <a:latin typeface="Cambria" panose="02040503050406030204" pitchFamily="18" charset="0"/>
                <a:ea typeface="Cambria" panose="02040503050406030204" pitchFamily="18" charset="0"/>
                <a:cs typeface="Times New Roman" panose="02020603050405020304" pitchFamily="18" charset="0"/>
              </a:rPr>
              <a:t>taxonomy, </a:t>
            </a:r>
            <a:r>
              <a:rPr sz="1600" b="1" spc="10" dirty="0">
                <a:latin typeface="Cambria" panose="02040503050406030204" pitchFamily="18" charset="0"/>
                <a:ea typeface="Cambria" panose="02040503050406030204" pitchFamily="18" charset="0"/>
                <a:cs typeface="Times New Roman" panose="02020603050405020304" pitchFamily="18" charset="0"/>
              </a:rPr>
              <a:t>the levels in the cognitive </a:t>
            </a:r>
            <a:r>
              <a:rPr sz="1600" b="1" spc="15" dirty="0">
                <a:latin typeface="Cambria" panose="02040503050406030204" pitchFamily="18" charset="0"/>
                <a:ea typeface="Cambria" panose="02040503050406030204" pitchFamily="18" charset="0"/>
                <a:cs typeface="Times New Roman" panose="02020603050405020304" pitchFamily="18" charset="0"/>
              </a:rPr>
              <a:t>domain </a:t>
            </a:r>
            <a:r>
              <a:rPr sz="1600" b="1" spc="10" dirty="0">
                <a:latin typeface="Cambria" panose="02040503050406030204" pitchFamily="18" charset="0"/>
                <a:ea typeface="Cambria" panose="02040503050406030204" pitchFamily="18" charset="0"/>
                <a:cs typeface="Times New Roman" panose="02020603050405020304" pitchFamily="18" charset="0"/>
              </a:rPr>
              <a:t>are as</a:t>
            </a:r>
            <a:r>
              <a:rPr sz="1600" b="1" spc="-105" dirty="0">
                <a:latin typeface="Cambria" panose="02040503050406030204" pitchFamily="18" charset="0"/>
                <a:ea typeface="Cambria" panose="02040503050406030204" pitchFamily="18" charset="0"/>
                <a:cs typeface="Times New Roman" panose="02020603050405020304" pitchFamily="18" charset="0"/>
              </a:rPr>
              <a:t> </a:t>
            </a:r>
            <a:r>
              <a:rPr sz="1600" b="1" spc="10" dirty="0">
                <a:latin typeface="Cambria" panose="02040503050406030204" pitchFamily="18" charset="0"/>
                <a:ea typeface="Cambria" panose="02040503050406030204" pitchFamily="18" charset="0"/>
                <a:cs typeface="Times New Roman" panose="02020603050405020304" pitchFamily="18" charset="0"/>
              </a:rPr>
              <a:t>follows:</a:t>
            </a:r>
            <a:endParaRPr sz="1600" b="1" dirty="0">
              <a:latin typeface="Cambria" panose="02040503050406030204" pitchFamily="18" charset="0"/>
              <a:ea typeface="Cambria" panose="02040503050406030204" pitchFamily="18" charset="0"/>
              <a:cs typeface="Times New Roman" panose="02020603050405020304" pitchFamily="18" charset="0"/>
            </a:endParaRPr>
          </a:p>
        </p:txBody>
      </p:sp>
      <p:graphicFrame>
        <p:nvGraphicFramePr>
          <p:cNvPr id="3" name="object 3"/>
          <p:cNvGraphicFramePr>
            <a:graphicFrameLocks noGrp="1"/>
          </p:cNvGraphicFramePr>
          <p:nvPr>
            <p:extLst>
              <p:ext uri="{D42A27DB-BD31-4B8C-83A1-F6EECF244321}">
                <p14:modId xmlns:p14="http://schemas.microsoft.com/office/powerpoint/2010/main" val="3093629377"/>
              </p:ext>
            </p:extLst>
          </p:nvPr>
        </p:nvGraphicFramePr>
        <p:xfrm>
          <a:off x="758469" y="3109157"/>
          <a:ext cx="10702289" cy="2588505"/>
        </p:xfrm>
        <a:graphic>
          <a:graphicData uri="http://schemas.openxmlformats.org/drawingml/2006/table">
            <a:tbl>
              <a:tblPr firstRow="1" bandRow="1">
                <a:tableStyleId>{2D5ABB26-0587-4C30-8999-92F81FD0307C}</a:tableStyleId>
              </a:tblPr>
              <a:tblGrid>
                <a:gridCol w="685800">
                  <a:extLst>
                    <a:ext uri="{9D8B030D-6E8A-4147-A177-3AD203B41FA5}">
                      <a16:colId xmlns:a16="http://schemas.microsoft.com/office/drawing/2014/main" val="20000"/>
                    </a:ext>
                  </a:extLst>
                </a:gridCol>
                <a:gridCol w="1558289">
                  <a:extLst>
                    <a:ext uri="{9D8B030D-6E8A-4147-A177-3AD203B41FA5}">
                      <a16:colId xmlns:a16="http://schemas.microsoft.com/office/drawing/2014/main" val="20001"/>
                    </a:ext>
                  </a:extLst>
                </a:gridCol>
                <a:gridCol w="8458200">
                  <a:extLst>
                    <a:ext uri="{9D8B030D-6E8A-4147-A177-3AD203B41FA5}">
                      <a16:colId xmlns:a16="http://schemas.microsoft.com/office/drawing/2014/main" val="20002"/>
                    </a:ext>
                  </a:extLst>
                </a:gridCol>
              </a:tblGrid>
              <a:tr h="362860">
                <a:tc>
                  <a:txBody>
                    <a:bodyPr/>
                    <a:lstStyle/>
                    <a:p>
                      <a:pPr>
                        <a:lnSpc>
                          <a:spcPct val="100000"/>
                        </a:lnSpc>
                        <a:spcBef>
                          <a:spcPts val="5"/>
                        </a:spcBef>
                      </a:pPr>
                      <a:endParaRPr sz="1400" dirty="0">
                        <a:latin typeface="Times New Roman" panose="02020603050405020304" pitchFamily="18" charset="0"/>
                        <a:cs typeface="Times New Roman" panose="02020603050405020304" pitchFamily="18" charset="0"/>
                      </a:endParaRPr>
                    </a:p>
                    <a:p>
                      <a:pPr marL="635"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a:t>
                      </a:r>
                      <a:endParaRPr sz="1400" dirty="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380365">
                        <a:lnSpc>
                          <a:spcPct val="100000"/>
                        </a:lnSpc>
                      </a:pPr>
                      <a:r>
                        <a:rPr sz="1400" b="1" spc="-10" dirty="0">
                          <a:solidFill>
                            <a:srgbClr val="221F1F"/>
                          </a:solidFill>
                          <a:latin typeface="Times New Roman" panose="02020603050405020304" pitchFamily="18" charset="0"/>
                          <a:cs typeface="Times New Roman" panose="02020603050405020304" pitchFamily="18" charset="0"/>
                        </a:rPr>
                        <a:t>Descriptor</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26034"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 </a:t>
                      </a:r>
                      <a:r>
                        <a:rPr sz="1400" b="1" spc="-5" dirty="0">
                          <a:solidFill>
                            <a:srgbClr val="221F1F"/>
                          </a:solidFill>
                          <a:latin typeface="Times New Roman" panose="02020603050405020304" pitchFamily="18" charset="0"/>
                          <a:cs typeface="Times New Roman" panose="02020603050405020304" pitchFamily="18" charset="0"/>
                        </a:rPr>
                        <a:t>of</a:t>
                      </a:r>
                      <a:r>
                        <a:rPr sz="1400" b="1" spc="60" dirty="0">
                          <a:solidFill>
                            <a:srgbClr val="221F1F"/>
                          </a:solidFill>
                          <a:latin typeface="Times New Roman" panose="02020603050405020304" pitchFamily="18" charset="0"/>
                          <a:cs typeface="Times New Roman" panose="02020603050405020304" pitchFamily="18" charset="0"/>
                        </a:rPr>
                        <a:t> </a:t>
                      </a:r>
                      <a:r>
                        <a:rPr sz="1400" b="1" spc="-5" dirty="0">
                          <a:solidFill>
                            <a:srgbClr val="221F1F"/>
                          </a:solidFill>
                          <a:latin typeface="Times New Roman" panose="02020603050405020304" pitchFamily="18" charset="0"/>
                          <a:cs typeface="Times New Roman" panose="02020603050405020304" pitchFamily="18" charset="0"/>
                        </a:rPr>
                        <a:t>attainment</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extLst>
                  <a:ext uri="{0D108BD9-81ED-4DB2-BD59-A6C34878D82A}">
                    <a16:rowId xmlns:a16="http://schemas.microsoft.com/office/drawing/2014/main" val="10000"/>
                  </a:ext>
                </a:extLst>
              </a:tr>
              <a:tr h="358280">
                <a:tc>
                  <a:txBody>
                    <a:bodyPr/>
                    <a:lstStyle/>
                    <a:p>
                      <a:pPr algn="ctr">
                        <a:lnSpc>
                          <a:spcPct val="100000"/>
                        </a:lnSpc>
                        <a:spcBef>
                          <a:spcPts val="540"/>
                        </a:spcBef>
                      </a:pPr>
                      <a:r>
                        <a:rPr sz="1400" dirty="0">
                          <a:solidFill>
                            <a:srgbClr val="221F1F"/>
                          </a:solidFill>
                          <a:latin typeface="Times New Roman" panose="02020603050405020304" pitchFamily="18" charset="0"/>
                          <a:cs typeface="Times New Roman" panose="02020603050405020304" pitchFamily="18" charset="0"/>
                        </a:rPr>
                        <a:t>1</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5400">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Remembering</a:t>
                      </a:r>
                      <a:endParaRPr sz="1400" dirty="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6034">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Recalling from the memory of the previously learned</a:t>
                      </a:r>
                      <a:r>
                        <a:rPr sz="1400" spc="18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material</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1"/>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2</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Understanding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Explaining ideas or</a:t>
                      </a:r>
                      <a:r>
                        <a:rPr sz="1400" spc="5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concepts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2"/>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3</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Applying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Using the information in another familiar</a:t>
                      </a:r>
                      <a:r>
                        <a:rPr sz="1400" spc="13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situation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3"/>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4</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Analysing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Breaking information into the part </a:t>
                      </a:r>
                      <a:r>
                        <a:rPr sz="1400" spc="-5" dirty="0">
                          <a:solidFill>
                            <a:srgbClr val="221F1F"/>
                          </a:solidFill>
                          <a:latin typeface="Times New Roman" panose="02020603050405020304" pitchFamily="18" charset="0"/>
                          <a:cs typeface="Times New Roman" panose="02020603050405020304" pitchFamily="18" charset="0"/>
                        </a:rPr>
                        <a:t>to </a:t>
                      </a:r>
                      <a:r>
                        <a:rPr sz="1400" spc="-10" dirty="0">
                          <a:solidFill>
                            <a:srgbClr val="221F1F"/>
                          </a:solidFill>
                          <a:latin typeface="Times New Roman" panose="02020603050405020304" pitchFamily="18" charset="0"/>
                          <a:cs typeface="Times New Roman" panose="02020603050405020304" pitchFamily="18" charset="0"/>
                        </a:rPr>
                        <a:t>explore understandings and</a:t>
                      </a:r>
                      <a:r>
                        <a:rPr sz="1400" spc="30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relationships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4"/>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5</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Evaluating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Justifying a decision or course of</a:t>
                      </a:r>
                      <a:r>
                        <a:rPr sz="1400" spc="9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action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5"/>
                  </a:ext>
                </a:extLst>
              </a:tr>
              <a:tr h="360590">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6</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Creating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Generating new ideas, products </a:t>
                      </a:r>
                      <a:r>
                        <a:rPr sz="1400" spc="-5" dirty="0">
                          <a:solidFill>
                            <a:srgbClr val="221F1F"/>
                          </a:solidFill>
                          <a:latin typeface="Times New Roman" panose="02020603050405020304" pitchFamily="18" charset="0"/>
                          <a:cs typeface="Times New Roman" panose="02020603050405020304" pitchFamily="18" charset="0"/>
                        </a:rPr>
                        <a:t>or </a:t>
                      </a:r>
                      <a:r>
                        <a:rPr sz="1400" spc="-10" dirty="0">
                          <a:solidFill>
                            <a:srgbClr val="221F1F"/>
                          </a:solidFill>
                          <a:latin typeface="Times New Roman" panose="02020603050405020304" pitchFamily="18" charset="0"/>
                          <a:cs typeface="Times New Roman" panose="02020603050405020304" pitchFamily="18" charset="0"/>
                        </a:rPr>
                        <a:t>new </a:t>
                      </a:r>
                      <a:r>
                        <a:rPr sz="1400" spc="-15" dirty="0">
                          <a:solidFill>
                            <a:srgbClr val="221F1F"/>
                          </a:solidFill>
                          <a:latin typeface="Times New Roman" panose="02020603050405020304" pitchFamily="18" charset="0"/>
                          <a:cs typeface="Times New Roman" panose="02020603050405020304" pitchFamily="18" charset="0"/>
                        </a:rPr>
                        <a:t>ways </a:t>
                      </a:r>
                      <a:r>
                        <a:rPr sz="1400" spc="-5" dirty="0">
                          <a:solidFill>
                            <a:srgbClr val="221F1F"/>
                          </a:solidFill>
                          <a:latin typeface="Times New Roman" panose="02020603050405020304" pitchFamily="18" charset="0"/>
                          <a:cs typeface="Times New Roman" panose="02020603050405020304" pitchFamily="18" charset="0"/>
                        </a:rPr>
                        <a:t>of </a:t>
                      </a:r>
                      <a:r>
                        <a:rPr sz="1400" spc="-10" dirty="0">
                          <a:solidFill>
                            <a:srgbClr val="221F1F"/>
                          </a:solidFill>
                          <a:latin typeface="Times New Roman" panose="02020603050405020304" pitchFamily="18" charset="0"/>
                          <a:cs typeface="Times New Roman" panose="02020603050405020304" pitchFamily="18" charset="0"/>
                        </a:rPr>
                        <a:t>viewing</a:t>
                      </a:r>
                      <a:r>
                        <a:rPr sz="1400" spc="27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things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6"/>
                  </a:ext>
                </a:extLst>
              </a:tr>
            </a:tbl>
          </a:graphicData>
        </a:graphic>
      </p:graphicFrame>
      <p:sp>
        <p:nvSpPr>
          <p:cNvPr id="5" name="object 5"/>
          <p:cNvSpPr txBox="1"/>
          <p:nvPr/>
        </p:nvSpPr>
        <p:spPr>
          <a:xfrm>
            <a:off x="1551177" y="6473908"/>
            <a:ext cx="1047750" cy="121285"/>
          </a:xfrm>
          <a:prstGeom prst="rect">
            <a:avLst/>
          </a:prstGeom>
        </p:spPr>
        <p:txBody>
          <a:bodyPr vert="horz" wrap="square" lIns="0" tIns="6985" rIns="0" bIns="0" rtlCol="0">
            <a:spAutoFit/>
          </a:bodyPr>
          <a:lstStyle/>
          <a:p>
            <a:pPr marL="12700">
              <a:lnSpc>
                <a:spcPct val="100000"/>
              </a:lnSpc>
              <a:spcBef>
                <a:spcPts val="55"/>
              </a:spcBef>
            </a:pPr>
            <a:r>
              <a:rPr sz="650" spc="10" dirty="0">
                <a:solidFill>
                  <a:srgbClr val="FFFFFF"/>
                </a:solidFill>
                <a:latin typeface="Arial"/>
                <a:cs typeface="Arial"/>
              </a:rPr>
              <a:t>Examination Reform</a:t>
            </a:r>
            <a:r>
              <a:rPr sz="650" spc="-75" dirty="0">
                <a:solidFill>
                  <a:srgbClr val="FFFFFF"/>
                </a:solidFill>
                <a:latin typeface="Arial"/>
                <a:cs typeface="Arial"/>
              </a:rPr>
              <a:t> </a:t>
            </a:r>
            <a:r>
              <a:rPr sz="650" spc="5" dirty="0">
                <a:solidFill>
                  <a:srgbClr val="FFFFFF"/>
                </a:solidFill>
                <a:latin typeface="Arial"/>
                <a:cs typeface="Arial"/>
              </a:rPr>
              <a:t>Policy</a:t>
            </a:r>
            <a:endParaRPr sz="650">
              <a:latin typeface="Arial"/>
              <a:cs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25</a:t>
            </a:fld>
            <a:endParaRPr lang="en-US" dirty="0"/>
          </a:p>
        </p:txBody>
      </p:sp>
      <p:sp>
        <p:nvSpPr>
          <p:cNvPr id="53249" name="Rectangle 1"/>
          <p:cNvSpPr>
            <a:spLocks noChangeArrowheads="1"/>
          </p:cNvSpPr>
          <p:nvPr/>
        </p:nvSpPr>
        <p:spPr bwMode="auto">
          <a:xfrm>
            <a:off x="360946" y="1042554"/>
            <a:ext cx="11106529" cy="34163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WEB LINKS &amp; VIDEO LECTURES (e-Resources):</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3600" b="0" i="0" u="sng" strike="noStrike" cap="none" normalizeH="0" baseline="0" dirty="0">
              <a:ln>
                <a:noFill/>
              </a:ln>
              <a:solidFill>
                <a:schemeClr val="tx1"/>
              </a:solidFill>
              <a:effectLst/>
              <a:latin typeface="Times New Roman"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2"/>
              </a:rPr>
              <a:t>http://elearning.vtu.ac.in/econtent/courses/video/CSE/06CS43.html</a:t>
            </a: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rPr>
              <a:t> </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3"/>
              </a:rPr>
              <a:t>https://nptel.ac.in/courses/106/101/106101060/</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4"/>
              </a:rPr>
              <a:t>http://elearning.vtu.ac.in/econtent/courses/video/FEP/ADA.html</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5"/>
              </a:rPr>
              <a:t>http://cse01-iiith.vlabs.ac.in/</a:t>
            </a:r>
            <a:endParaRPr lang="en-US" sz="24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6"/>
              </a:rPr>
              <a:t>http://openclassroom.stanford.edu/MainFolder/CoursePage.php?course=IntroToAlgorithms</a:t>
            </a:r>
            <a:r>
              <a:rPr kumimoji="0" lang="en-GB" sz="3200" b="0" i="0" u="none" strike="noStrike" cap="none" normalizeH="0" baseline="0" dirty="0">
                <a:ln>
                  <a:noFill/>
                </a:ln>
                <a:solidFill>
                  <a:schemeClr val="tx1"/>
                </a:solidFill>
                <a:effectLst/>
                <a:latin typeface="Times New Roman" pitchFamily="18" charset="0"/>
                <a:cs typeface="Times New Roman" pitchFamily="18" charset="0"/>
              </a:rPr>
              <a:t> </a:t>
            </a:r>
            <a:endParaRPr kumimoji="0" lang="en-GB" sz="4800" b="0" i="0" u="none" strike="noStrike" cap="none" normalizeH="0" baseline="0" dirty="0">
              <a:ln>
                <a:noFill/>
              </a:ln>
              <a:solidFill>
                <a:schemeClr val="tx1"/>
              </a:solidFill>
              <a:effectLst/>
              <a:latin typeface="Times New Roman" pitchFamily="18" charset="0"/>
              <a:cs typeface="Times New Roman" pitchFamily="18"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26</a:t>
            </a:fld>
            <a:endParaRPr lang="en-US" dirty="0"/>
          </a:p>
        </p:txBody>
      </p:sp>
      <p:sp>
        <p:nvSpPr>
          <p:cNvPr id="5" name="Google Shape;342;p79"/>
          <p:cNvSpPr txBox="1"/>
          <p:nvPr/>
        </p:nvSpPr>
        <p:spPr>
          <a:xfrm>
            <a:off x="1085771" y="1430441"/>
            <a:ext cx="9564728" cy="350861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US"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Best Practices</a:t>
            </a: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Case Studies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Short videos from YouTube</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To check the student attentiveness during classes, questions are asked to randomly chosen students in between the class.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Explaining theory with live examples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Times New Roman"/>
              <a:ea typeface="Times New Roman"/>
              <a:cs typeface="Times New Roman"/>
              <a:sym typeface="Times New Roman"/>
            </a:endParaRPr>
          </a:p>
        </p:txBody>
      </p:sp>
      <p:sp>
        <p:nvSpPr>
          <p:cNvPr id="6" name="Google Shape;340;p79"/>
          <p:cNvSpPr txBox="1">
            <a:spLocks noGrp="1"/>
          </p:cNvSpPr>
          <p:nvPr>
            <p:ph type="title"/>
          </p:nvPr>
        </p:nvSpPr>
        <p:spPr>
          <a:xfrm>
            <a:off x="1337510" y="336719"/>
            <a:ext cx="9924048" cy="1143000"/>
          </a:xfrm>
          <a:prstGeom prst="rect">
            <a:avLst/>
          </a:prstGeom>
          <a:noFill/>
          <a:ln>
            <a:noFill/>
          </a:ln>
        </p:spPr>
        <p:txBody>
          <a:bodyPr spcFirstLastPara="1" wrap="square" lIns="91425" tIns="45700" rIns="91425" bIns="45700" anchor="ctr" anchorCtr="0">
            <a:normAutofit/>
          </a:bodyPr>
          <a:lstStyle/>
          <a:p>
            <a:pPr marL="0" lvl="0" indent="0" rtl="0">
              <a:lnSpc>
                <a:spcPct val="100000"/>
              </a:lnSpc>
              <a:spcBef>
                <a:spcPts val="0"/>
              </a:spcBef>
              <a:spcAft>
                <a:spcPts val="0"/>
              </a:spcAft>
              <a:buSzPts val="1400"/>
              <a:buNone/>
            </a:pPr>
            <a:r>
              <a:rPr lang="en-US" sz="3200" b="1" dirty="0">
                <a:latin typeface="Cambria" panose="02040503050406030204" pitchFamily="18" charset="0"/>
                <a:ea typeface="Cambria" panose="02040503050406030204" pitchFamily="18" charset="0"/>
                <a:cs typeface="Times New Roman" pitchFamily="18" charset="0"/>
              </a:rPr>
              <a:t> Best </a:t>
            </a:r>
            <a:r>
              <a:rPr lang="en-US" sz="3200" dirty="0">
                <a:latin typeface="Cambria" panose="02040503050406030204" pitchFamily="18" charset="0"/>
                <a:ea typeface="Cambria" panose="02040503050406030204" pitchFamily="18" charset="0"/>
                <a:cs typeface="Times New Roman" pitchFamily="18" charset="0"/>
              </a:rPr>
              <a:t>class </a:t>
            </a:r>
            <a:r>
              <a:rPr lang="en-US" sz="3200" b="1" dirty="0">
                <a:latin typeface="Cambria" panose="02040503050406030204" pitchFamily="18" charset="0"/>
                <a:ea typeface="Cambria" panose="02040503050406030204" pitchFamily="18" charset="0"/>
                <a:cs typeface="Times New Roman" pitchFamily="18" charset="0"/>
              </a:rPr>
              <a:t>Practices</a:t>
            </a:r>
            <a:endParaRPr sz="3200" dirty="0">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27</a:t>
            </a:fld>
            <a:endParaRPr lang="en-US" dirty="0"/>
          </a:p>
        </p:txBody>
      </p:sp>
      <p:sp>
        <p:nvSpPr>
          <p:cNvPr id="5" name="Rectangle 4"/>
          <p:cNvSpPr/>
          <p:nvPr/>
        </p:nvSpPr>
        <p:spPr>
          <a:xfrm>
            <a:off x="944380" y="539646"/>
            <a:ext cx="9713627" cy="4154984"/>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EXPECTED CLASS ROOM BEHAVIOUR</a:t>
            </a:r>
          </a:p>
          <a:p>
            <a:pPr algn="ctr"/>
            <a:endParaRPr lang="en-GB" sz="1600" dirty="0">
              <a:latin typeface="Times New Roman" pitchFamily="18" charset="0"/>
              <a:cs typeface="Times New Roman" pitchFamily="18" charset="0"/>
            </a:endParaRP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Arrive on time.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Turn your cell phone off.</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Use laptops only for legitimate class activities (note-taking, assigned tasks).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Do not leave class early without okaying it with the instructor in advance.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Ask questions if you are confused.</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Try not to distract or annoy your classmates.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Maintain the ADA notes (in separate copy).</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r>
              <a:rPr lang="en-US"/>
              <a:t>7/1/20XX</a:t>
            </a:r>
            <a:endParaRPr lang="en-US" dirty="0"/>
          </a:p>
        </p:txBody>
      </p:sp>
      <p:sp>
        <p:nvSpPr>
          <p:cNvPr id="4" name="Slide Number Placeholder 3"/>
          <p:cNvSpPr>
            <a:spLocks noGrp="1"/>
          </p:cNvSpPr>
          <p:nvPr>
            <p:ph type="sldNum" sz="quarter" idx="12"/>
          </p:nvPr>
        </p:nvSpPr>
        <p:spPr/>
        <p:txBody>
          <a:bodyPr/>
          <a:lstStyle/>
          <a:p>
            <a:fld id="{B5CEABB6-07DC-46E8-9B57-56EC44A396E5}" type="slidenum">
              <a:rPr lang="en-US" smtClean="0"/>
              <a:pPr/>
              <a:t>28</a:t>
            </a:fld>
            <a:endParaRPr lang="en-US" dirty="0"/>
          </a:p>
        </p:txBody>
      </p:sp>
      <p:sp>
        <p:nvSpPr>
          <p:cNvPr id="2" name="TextBox 1">
            <a:extLst>
              <a:ext uri="{FF2B5EF4-FFF2-40B4-BE49-F238E27FC236}">
                <a16:creationId xmlns:a16="http://schemas.microsoft.com/office/drawing/2014/main" id="{1325ECE0-79D0-B44E-9365-D19AB8EF4943}"/>
              </a:ext>
            </a:extLst>
          </p:cNvPr>
          <p:cNvSpPr txBox="1"/>
          <p:nvPr/>
        </p:nvSpPr>
        <p:spPr>
          <a:xfrm>
            <a:off x="700364" y="1032158"/>
            <a:ext cx="8757501" cy="3539430"/>
          </a:xfrm>
          <a:prstGeom prst="rect">
            <a:avLst/>
          </a:prstGeom>
          <a:noFill/>
        </p:spPr>
        <p:txBody>
          <a:bodyPr wrap="square" rtlCol="0">
            <a:spAutoFit/>
          </a:bodyPr>
          <a:lstStyle/>
          <a:p>
            <a:pPr algn="ctr"/>
            <a:r>
              <a:rPr lang="en-US" sz="3200" b="1" dirty="0">
                <a:latin typeface="Times New Roman" panose="02020603050405020304" pitchFamily="18" charset="0"/>
                <a:cs typeface="Times New Roman" panose="02020603050405020304" pitchFamily="18" charset="0"/>
              </a:rPr>
              <a:t>USEFUL LINKS</a:t>
            </a:r>
          </a:p>
          <a:p>
            <a:pPr algn="ctr"/>
            <a:endParaRPr lang="en-US" sz="4800" dirty="0"/>
          </a:p>
          <a:p>
            <a:pPr marL="285750" indent="-285750">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hlinkClick r:id="rId2"/>
              </a:rPr>
              <a:t>https://www.youtube.com/watch?v=lTPIX2Ywo3U</a:t>
            </a:r>
            <a:endParaRPr lang="en-IN" sz="2400" b="0" i="0" u="none" strike="noStrike" dirty="0">
              <a:solidFill>
                <a:srgbClr val="295E9F"/>
              </a:solidFill>
              <a:effectLst/>
              <a:latin typeface="Cambria" panose="02040503050406030204" pitchFamily="18" charset="0"/>
              <a:ea typeface="Cambria" panose="02040503050406030204" pitchFamily="18" charset="0"/>
            </a:endParaRP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https://www.youtube.com/watch?v=1057z9XTfcs</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https://www.youtube.com/watch?v=WOCV2UcxNrI</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https://www.youtube.com/watch?v=Pn874kEc3IA</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https://www.youtube.com/watch?v=5XkK88VEILk</a:t>
            </a:r>
          </a:p>
          <a:p>
            <a:endParaRPr lang="en-IN" sz="2400"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11109" y="2360559"/>
            <a:ext cx="4306824" cy="1325563"/>
          </a:xfrm>
        </p:spPr>
        <p:txBody>
          <a:bodyPr>
            <a:normAutofit/>
          </a:bodyPr>
          <a:lstStyle/>
          <a:p>
            <a:r>
              <a:rPr lang="en-US" sz="4000" dirty="0">
                <a:latin typeface="Times New Roman" pitchFamily="18" charset="0"/>
                <a:cs typeface="Times New Roman" pitchFamily="18" charset="0"/>
              </a:rPr>
              <a:t>THANK YOU</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29</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39860" y="365760"/>
            <a:ext cx="10318690" cy="75729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Overview of  Session</a:t>
            </a:r>
            <a:endParaRPr lang="en-GB" sz="3200" dirty="0">
              <a:latin typeface="Cambria" panose="02040503050406030204" pitchFamily="18" charset="0"/>
              <a:ea typeface="Cambria" panose="02040503050406030204"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B5CEABB6-07DC-46E8-9B57-56EC44A396E5}" type="slidenum">
              <a:rPr lang="en-US" smtClean="0"/>
              <a:pPr/>
              <a:t>3</a:t>
            </a:fld>
            <a:endParaRPr lang="en-US" dirty="0"/>
          </a:p>
        </p:txBody>
      </p:sp>
      <p:sp>
        <p:nvSpPr>
          <p:cNvPr id="16" name="Google Shape;61;p6"/>
          <p:cNvSpPr txBox="1">
            <a:spLocks noGrp="1"/>
          </p:cNvSpPr>
          <p:nvPr>
            <p:ph type="body" sz="quarter" idx="15"/>
          </p:nvPr>
        </p:nvSpPr>
        <p:spPr>
          <a:xfrm>
            <a:off x="994188" y="1123053"/>
            <a:ext cx="4114800" cy="42875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lang="en-US" sz="2400" b="1" dirty="0">
              <a:latin typeface="Times New Roman"/>
              <a:ea typeface="Times New Roman"/>
              <a:cs typeface="Times New Roman"/>
              <a:sym typeface="Times New Roman"/>
            </a:endParaRPr>
          </a:p>
          <a:p>
            <a:pPr marL="0" marR="0" lvl="0" indent="0" rtl="0">
              <a:lnSpc>
                <a:spcPct val="100000"/>
              </a:lnSpc>
              <a:spcBef>
                <a:spcPts val="0"/>
              </a:spcBef>
              <a:spcAft>
                <a:spcPts val="0"/>
              </a:spcAft>
              <a:buNone/>
            </a:pPr>
            <a:r>
              <a:rPr lang="en-US" sz="2000" b="1" u="sng" dirty="0">
                <a:solidFill>
                  <a:schemeClr val="tx1"/>
                </a:solidFill>
                <a:latin typeface="Cambria" panose="02040503050406030204" pitchFamily="18" charset="0"/>
                <a:ea typeface="Cambria" panose="02040503050406030204" pitchFamily="18" charset="0"/>
                <a:cs typeface="Times New Roman"/>
                <a:sym typeface="Times New Roman"/>
              </a:rPr>
              <a:t>Day 1</a:t>
            </a: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Student Perspective</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 to Subject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What is the course about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Application Areas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Syllabus Overview</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Objectives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Pre-Requisites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Outcomes, PO, PSO </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CO-PO Mapping</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lvl="0" indent="0" algn="just" rtl="0">
              <a:lnSpc>
                <a:spcPct val="100000"/>
              </a:lnSpc>
              <a:spcBef>
                <a:spcPts val="1000"/>
              </a:spcBef>
              <a:spcAft>
                <a:spcPts val="0"/>
              </a:spcAft>
              <a:buNone/>
            </a:pPr>
            <a:endParaRPr dirty="0"/>
          </a:p>
        </p:txBody>
      </p:sp>
      <p:sp>
        <p:nvSpPr>
          <p:cNvPr id="17" name="Rectangle 16"/>
          <p:cNvSpPr/>
          <p:nvPr/>
        </p:nvSpPr>
        <p:spPr>
          <a:xfrm>
            <a:off x="6729046" y="1426421"/>
            <a:ext cx="4624754" cy="1938992"/>
          </a:xfrm>
          <a:prstGeom prst="rect">
            <a:avLst/>
          </a:prstGeom>
        </p:spPr>
        <p:txBody>
          <a:bodyPr wrap="square">
            <a:spAutoFit/>
          </a:bodyPr>
          <a:lstStyle/>
          <a:p>
            <a:pPr lvl="0"/>
            <a:r>
              <a:rPr lang="en-GB" sz="2000" b="1" u="sng" dirty="0">
                <a:latin typeface="Cambria" panose="02040503050406030204" pitchFamily="18" charset="0"/>
                <a:ea typeface="Cambria" panose="02040503050406030204" pitchFamily="18" charset="0"/>
                <a:cs typeface="Times New Roman"/>
                <a:sym typeface="Times New Roman"/>
              </a:rPr>
              <a:t>Day 2</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Text books and Reference books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Assessment Plan and Best Practices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VTU Readiness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Expected Classroom behaviour</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Some useful Links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4</a:t>
            </a:fld>
            <a:endParaRPr lang="en-US" dirty="0"/>
          </a:p>
        </p:txBody>
      </p:sp>
      <p:sp>
        <p:nvSpPr>
          <p:cNvPr id="5" name="TextBox 4"/>
          <p:cNvSpPr txBox="1"/>
          <p:nvPr/>
        </p:nvSpPr>
        <p:spPr>
          <a:xfrm>
            <a:off x="4351068" y="628233"/>
            <a:ext cx="4613050" cy="1015663"/>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INTRODUCTION</a:t>
            </a:r>
          </a:p>
          <a:p>
            <a:endParaRPr lang="en-GB" sz="2800" dirty="0">
              <a:latin typeface="Times New Roman" pitchFamily="18" charset="0"/>
              <a:cs typeface="Times New Roman" pitchFamily="18" charset="0"/>
            </a:endParaRPr>
          </a:p>
        </p:txBody>
      </p:sp>
      <p:sp>
        <p:nvSpPr>
          <p:cNvPr id="2" name="TextBox 1">
            <a:extLst>
              <a:ext uri="{FF2B5EF4-FFF2-40B4-BE49-F238E27FC236}">
                <a16:creationId xmlns:a16="http://schemas.microsoft.com/office/drawing/2014/main" id="{53C44810-8A31-097A-594F-17E5A27CE9AF}"/>
              </a:ext>
            </a:extLst>
          </p:cNvPr>
          <p:cNvSpPr txBox="1"/>
          <p:nvPr/>
        </p:nvSpPr>
        <p:spPr>
          <a:xfrm>
            <a:off x="685376"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Mr. Dinesh Kumaar R</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MOB-9751369612</a:t>
            </a:r>
          </a:p>
          <a:p>
            <a:pPr algn="ctr"/>
            <a:r>
              <a:rPr lang="en-GB" sz="3200" dirty="0">
                <a:latin typeface="Cambria" panose="02040503050406030204" pitchFamily="18" charset="0"/>
                <a:ea typeface="Cambria" panose="02040503050406030204" pitchFamily="18" charset="0"/>
                <a:cs typeface="Times New Roman" pitchFamily="18" charset="0"/>
              </a:rPr>
              <a:t>dineshkumaar.r@cmrit.ac.in</a:t>
            </a:r>
          </a:p>
          <a:p>
            <a:endParaRPr lang="en-GB" sz="2800" dirty="0">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id="{7E8AE9F5-F8E2-1F59-E4E6-5C831F91FEA2}"/>
              </a:ext>
            </a:extLst>
          </p:cNvPr>
          <p:cNvSpPr txBox="1"/>
          <p:nvPr/>
        </p:nvSpPr>
        <p:spPr>
          <a:xfrm>
            <a:off x="6414537"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Ms. Kavitha P</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MOB-9739251788</a:t>
            </a:r>
          </a:p>
          <a:p>
            <a:pPr algn="ctr"/>
            <a:r>
              <a:rPr lang="en-GB" sz="3200" dirty="0">
                <a:latin typeface="Cambria" panose="02040503050406030204" pitchFamily="18" charset="0"/>
                <a:ea typeface="Cambria" panose="02040503050406030204" pitchFamily="18" charset="0"/>
                <a:cs typeface="Times New Roman" pitchFamily="18" charset="0"/>
              </a:rPr>
              <a:t>Kavithapalani.n@cmrit.ac.in</a:t>
            </a:r>
          </a:p>
          <a:p>
            <a:endParaRPr lang="en-GB" sz="2800" dirty="0">
              <a:latin typeface="Times New Roman" pitchFamily="18" charset="0"/>
              <a:cs typeface="Times New Roman" pitchFamily="18"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376065" y="274637"/>
            <a:ext cx="7002422" cy="132556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What is course about?</a:t>
            </a:r>
          </a:p>
        </p:txBody>
      </p:sp>
      <p:grpSp>
        <p:nvGrpSpPr>
          <p:cNvPr id="2" name="Group 10"/>
          <p:cNvGrpSpPr>
            <a:grpSpLocks/>
          </p:cNvGrpSpPr>
          <p:nvPr/>
        </p:nvGrpSpPr>
        <p:grpSpPr bwMode="auto">
          <a:xfrm>
            <a:off x="4688114" y="1600200"/>
            <a:ext cx="6284687" cy="4065590"/>
            <a:chOff x="524" y="1008"/>
            <a:chExt cx="4564" cy="2561"/>
          </a:xfrm>
        </p:grpSpPr>
        <p:sp>
          <p:nvSpPr>
            <p:cNvPr id="8197" name="Text Box 5"/>
            <p:cNvSpPr txBox="1">
              <a:spLocks noChangeArrowheads="1"/>
            </p:cNvSpPr>
            <p:nvPr/>
          </p:nvSpPr>
          <p:spPr bwMode="auto">
            <a:xfrm>
              <a:off x="524" y="1008"/>
              <a:ext cx="4564" cy="446"/>
            </a:xfrm>
            <a:prstGeom prst="rect">
              <a:avLst/>
            </a:prstGeom>
            <a:noFill/>
            <a:ln w="9525">
              <a:noFill/>
              <a:miter lim="800000"/>
              <a:headEnd/>
              <a:tailEnd/>
            </a:ln>
            <a:effectLst/>
          </p:spPr>
          <p:txBody>
            <a:bodyPr>
              <a:spAutoFit/>
            </a:bodyPr>
            <a:lstStyle/>
            <a:p>
              <a:pPr algn="l"/>
              <a:r>
                <a:rPr lang="en-US" sz="2000" b="1" dirty="0">
                  <a:latin typeface="Cambria" panose="02040503050406030204" pitchFamily="18" charset="0"/>
                  <a:ea typeface="Cambria" panose="02040503050406030204" pitchFamily="18" charset="0"/>
                  <a:cs typeface="Times New Roman" pitchFamily="18" charset="0"/>
                </a:rPr>
                <a:t>The theoretical study of design and analysis of computer algorithms </a:t>
              </a:r>
            </a:p>
          </p:txBody>
        </p:sp>
        <p:sp>
          <p:nvSpPr>
            <p:cNvPr id="8198" name="Text Box 6"/>
            <p:cNvSpPr txBox="1">
              <a:spLocks noChangeArrowheads="1"/>
            </p:cNvSpPr>
            <p:nvPr/>
          </p:nvSpPr>
          <p:spPr bwMode="auto">
            <a:xfrm>
              <a:off x="524" y="1740"/>
              <a:ext cx="2559" cy="252"/>
            </a:xfrm>
            <a:prstGeom prst="rect">
              <a:avLst/>
            </a:prstGeom>
            <a:noFill/>
            <a:ln w="9525">
              <a:noFill/>
              <a:miter lim="800000"/>
              <a:headEnd/>
              <a:tailEnd/>
            </a:ln>
            <a:effectLst/>
          </p:spPr>
          <p:txBody>
            <a:bodyPr wrap="none">
              <a:spAutoFit/>
            </a:bodyPr>
            <a:lstStyle/>
            <a:p>
              <a:pPr algn="l"/>
              <a:r>
                <a:rPr lang="en-US" sz="2000" b="1" dirty="0">
                  <a:latin typeface="Cambria" panose="02040503050406030204" pitchFamily="18" charset="0"/>
                  <a:ea typeface="Cambria" panose="02040503050406030204" pitchFamily="18" charset="0"/>
                  <a:cs typeface="Times New Roman" pitchFamily="18" charset="0"/>
                </a:rPr>
                <a:t>Basic goals for an algorithm:</a:t>
              </a:r>
            </a:p>
          </p:txBody>
        </p:sp>
        <p:grpSp>
          <p:nvGrpSpPr>
            <p:cNvPr id="3" name="Group 9"/>
            <p:cNvGrpSpPr>
              <a:grpSpLocks/>
            </p:cNvGrpSpPr>
            <p:nvPr/>
          </p:nvGrpSpPr>
          <p:grpSpPr bwMode="auto">
            <a:xfrm>
              <a:off x="718" y="2076"/>
              <a:ext cx="4370" cy="1493"/>
              <a:chOff x="326" y="2076"/>
              <a:chExt cx="4370" cy="1493"/>
            </a:xfrm>
          </p:grpSpPr>
          <p:sp>
            <p:nvSpPr>
              <p:cNvPr id="8199" name="Text Box 7"/>
              <p:cNvSpPr txBox="1">
                <a:spLocks noChangeArrowheads="1"/>
              </p:cNvSpPr>
              <p:nvPr/>
            </p:nvSpPr>
            <p:spPr bwMode="auto">
              <a:xfrm>
                <a:off x="326" y="2076"/>
                <a:ext cx="4370" cy="1493"/>
              </a:xfrm>
              <a:prstGeom prst="rect">
                <a:avLst/>
              </a:prstGeom>
              <a:noFill/>
              <a:ln w="9525">
                <a:noFill/>
                <a:miter lim="800000"/>
                <a:headEnd/>
                <a:tailEnd/>
              </a:ln>
              <a:effectLst/>
            </p:spPr>
            <p:txBody>
              <a:bodyPr wrap="square">
                <a:spAutoFit/>
              </a:bodyPr>
              <a:lstStyle/>
              <a:p>
                <a:pPr algn="l">
                  <a:buClr>
                    <a:schemeClr val="accent2"/>
                  </a:buClr>
                  <a:buFontTx/>
                  <a:buChar char="•"/>
                </a:pPr>
                <a:r>
                  <a:rPr lang="en-US" sz="2000" dirty="0">
                    <a:latin typeface="Times New Roman" pitchFamily="18" charset="0"/>
                    <a:cs typeface="Times New Roman" pitchFamily="18" charset="0"/>
                  </a:rPr>
                  <a:t> </a:t>
                </a:r>
                <a:r>
                  <a:rPr lang="en-US" sz="2000" dirty="0">
                    <a:latin typeface="Cambria" panose="02040503050406030204" pitchFamily="18" charset="0"/>
                    <a:ea typeface="Cambria" panose="02040503050406030204" pitchFamily="18" charset="0"/>
                    <a:cs typeface="Times New Roman" pitchFamily="18" charset="0"/>
                  </a:rPr>
                  <a:t>Always correct</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Always terminates</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This class: performance</a:t>
                </a:r>
              </a:p>
              <a:p>
                <a:pPr lvl="1" algn="l">
                  <a:buClr>
                    <a:schemeClr val="accent2"/>
                  </a:buClr>
                  <a:buFont typeface="Wingdings" pitchFamily="2" charset="2"/>
                  <a:buChar char="Ø"/>
                </a:pPr>
                <a:r>
                  <a:rPr lang="en-US" sz="2000" dirty="0">
                    <a:latin typeface="Cambria" panose="02040503050406030204" pitchFamily="18" charset="0"/>
                    <a:ea typeface="Cambria" panose="02040503050406030204" pitchFamily="18" charset="0"/>
                    <a:cs typeface="Times New Roman" pitchFamily="18" charset="0"/>
                  </a:rPr>
                  <a:t> 	Performance often draws the line between </a:t>
                </a:r>
              </a:p>
              <a:p>
                <a:pPr algn="l">
                  <a:buClr>
                    <a:schemeClr val="accent2"/>
                  </a:buClr>
                </a:pPr>
                <a:r>
                  <a:rPr lang="en-US" sz="2000" dirty="0">
                    <a:latin typeface="Cambria" panose="02040503050406030204" pitchFamily="18" charset="0"/>
                    <a:ea typeface="Cambria" panose="02040503050406030204" pitchFamily="18" charset="0"/>
                    <a:cs typeface="Times New Roman" pitchFamily="18" charset="0"/>
                  </a:rPr>
                  <a:t> what is possible and what is impossible.</a:t>
                </a:r>
              </a:p>
              <a:p>
                <a:pPr algn="l">
                  <a:buClr>
                    <a:schemeClr val="accent2"/>
                  </a:buClr>
                  <a:buFontTx/>
                  <a:buChar char="•"/>
                </a:pPr>
                <a:endParaRPr lang="en-US" sz="2000" dirty="0">
                  <a:latin typeface="Cambria" panose="02040503050406030204" pitchFamily="18" charset="0"/>
                  <a:ea typeface="Cambria" panose="02040503050406030204" pitchFamily="18" charset="0"/>
                  <a:cs typeface="Times New Roman" pitchFamily="18" charset="0"/>
                </a:endParaRPr>
              </a:p>
              <a:p>
                <a:pPr lvl="1" algn="l">
                  <a:buClr>
                    <a:schemeClr val="accent2"/>
                  </a:buClr>
                  <a:buFont typeface="Wingdings" pitchFamily="2" charset="2"/>
                  <a:buNone/>
                </a:pPr>
                <a:endParaRPr lang="en-US" sz="2800" dirty="0">
                  <a:latin typeface="Times New Roman" pitchFamily="18" charset="0"/>
                  <a:cs typeface="Times New Roman" pitchFamily="18" charset="0"/>
                </a:endParaRPr>
              </a:p>
            </p:txBody>
          </p:sp>
          <p:sp>
            <p:nvSpPr>
              <p:cNvPr id="8200" name="Text Box 8"/>
              <p:cNvSpPr txBox="1">
                <a:spLocks noChangeArrowheads="1"/>
              </p:cNvSpPr>
              <p:nvPr/>
            </p:nvSpPr>
            <p:spPr bwMode="auto">
              <a:xfrm>
                <a:off x="2448" y="2076"/>
                <a:ext cx="134" cy="252"/>
              </a:xfrm>
              <a:prstGeom prst="rect">
                <a:avLst/>
              </a:prstGeom>
              <a:noFill/>
              <a:ln w="9525">
                <a:noFill/>
                <a:miter lim="800000"/>
                <a:headEnd/>
                <a:tailEnd/>
              </a:ln>
              <a:effectLst/>
            </p:spPr>
            <p:txBody>
              <a:bodyPr wrap="none">
                <a:spAutoFit/>
              </a:bodyPr>
              <a:lstStyle/>
              <a:p>
                <a:pPr algn="l">
                  <a:buClr>
                    <a:schemeClr val="accent2"/>
                  </a:buClr>
                </a:pPr>
                <a:endParaRPr lang="en-US" sz="2000">
                  <a:latin typeface="Times New Roman" pitchFamily="18" charset="0"/>
                  <a:cs typeface="Times New Roman" pitchFamily="18" charset="0"/>
                </a:endParaRPr>
              </a:p>
            </p:txBody>
          </p:sp>
        </p:grpSp>
      </p:grpSp>
      <p:sp>
        <p:nvSpPr>
          <p:cNvPr id="8203" name="Text Box 11"/>
          <p:cNvSpPr txBox="1">
            <a:spLocks noChangeArrowheads="1"/>
          </p:cNvSpPr>
          <p:nvPr/>
        </p:nvSpPr>
        <p:spPr bwMode="auto">
          <a:xfrm>
            <a:off x="-4106333" y="5638800"/>
            <a:ext cx="184731" cy="369332"/>
          </a:xfrm>
          <a:prstGeom prst="rect">
            <a:avLst/>
          </a:prstGeom>
          <a:noFill/>
          <a:ln w="9525">
            <a:noFill/>
            <a:miter lim="800000"/>
            <a:headEnd/>
            <a:tailEnd/>
          </a:ln>
          <a:effectLst/>
        </p:spPr>
        <p:txBody>
          <a:bodyPr wrap="none">
            <a:spAutoFit/>
          </a:bodyPr>
          <a:lstStyle/>
          <a:p>
            <a:pPr algn="l"/>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6</a:t>
            </a:fld>
            <a:endParaRPr lang="en-US" dirty="0"/>
          </a:p>
        </p:txBody>
      </p:sp>
      <p:sp>
        <p:nvSpPr>
          <p:cNvPr id="5" name="TextBox 4"/>
          <p:cNvSpPr txBox="1"/>
          <p:nvPr/>
        </p:nvSpPr>
        <p:spPr>
          <a:xfrm>
            <a:off x="3175226" y="336143"/>
            <a:ext cx="5564040" cy="1077218"/>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APPLICATION AREAS</a:t>
            </a:r>
          </a:p>
          <a:p>
            <a:endParaRPr lang="en-GB" sz="3200" dirty="0">
              <a:latin typeface="Times New Roman" pitchFamily="18" charset="0"/>
              <a:cs typeface="Times New Roman" pitchFamily="18" charset="0"/>
            </a:endParaRPr>
          </a:p>
        </p:txBody>
      </p:sp>
      <p:sp>
        <p:nvSpPr>
          <p:cNvPr id="6" name="Rectangle 5"/>
          <p:cNvSpPr/>
          <p:nvPr/>
        </p:nvSpPr>
        <p:spPr>
          <a:xfrm>
            <a:off x="779751" y="1154233"/>
            <a:ext cx="10282989" cy="1323439"/>
          </a:xfrm>
          <a:prstGeom prst="rect">
            <a:avLst/>
          </a:prstGeom>
        </p:spPr>
        <p:txBody>
          <a:bodyPr wrap="square">
            <a:spAutoFit/>
          </a:bodyPr>
          <a:lstStyle/>
          <a:p>
            <a:r>
              <a:rPr lang="en-GB" sz="2400" dirty="0">
                <a:latin typeface="Cambria" panose="02040503050406030204" pitchFamily="18" charset="0"/>
                <a:ea typeface="Cambria" panose="02040503050406030204" pitchFamily="18" charset="0"/>
                <a:cs typeface="Times New Roman" pitchFamily="18" charset="0"/>
              </a:rPr>
              <a:t>Algorithms are used in Computer science to</a:t>
            </a:r>
          </a:p>
          <a:p>
            <a:r>
              <a:rPr lang="en-GB" sz="2800" dirty="0">
                <a:latin typeface="Times New Roman" pitchFamily="18" charset="0"/>
                <a:cs typeface="Times New Roman" pitchFamily="18" charset="0"/>
              </a:rPr>
              <a:t> </a:t>
            </a:r>
          </a:p>
          <a:p>
            <a:pPr lvl="1">
              <a:buFont typeface="Arial" pitchFamily="34" charset="0"/>
              <a:buChar char="•"/>
            </a:pPr>
            <a:endParaRPr lang="en-GB" sz="2800" dirty="0">
              <a:latin typeface="Times New Roman" pitchFamily="18" charset="0"/>
              <a:cs typeface="Times New Roman" pitchFamily="18" charset="0"/>
            </a:endParaRPr>
          </a:p>
        </p:txBody>
      </p:sp>
      <p:graphicFrame>
        <p:nvGraphicFramePr>
          <p:cNvPr id="2" name="Diagram 1">
            <a:extLst>
              <a:ext uri="{FF2B5EF4-FFF2-40B4-BE49-F238E27FC236}">
                <a16:creationId xmlns:a16="http://schemas.microsoft.com/office/drawing/2014/main" id="{5F37BB09-07B2-E6F4-8EE2-EE9CCFC3A811}"/>
              </a:ext>
            </a:extLst>
          </p:cNvPr>
          <p:cNvGraphicFramePr/>
          <p:nvPr>
            <p:extLst>
              <p:ext uri="{D42A27DB-BD31-4B8C-83A1-F6EECF244321}">
                <p14:modId xmlns:p14="http://schemas.microsoft.com/office/powerpoint/2010/main" val="2588852805"/>
              </p:ext>
            </p:extLst>
          </p:nvPr>
        </p:nvGraphicFramePr>
        <p:xfrm>
          <a:off x="2698231" y="1974448"/>
          <a:ext cx="7075356" cy="2642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7</a:t>
            </a:fld>
            <a:endParaRPr lang="en-US" dirty="0"/>
          </a:p>
        </p:txBody>
      </p:sp>
      <p:sp>
        <p:nvSpPr>
          <p:cNvPr id="14" name="Rectangle 13"/>
          <p:cNvSpPr/>
          <p:nvPr/>
        </p:nvSpPr>
        <p:spPr>
          <a:xfrm>
            <a:off x="4700941" y="292655"/>
            <a:ext cx="2545889" cy="584775"/>
          </a:xfrm>
          <a:prstGeom prst="rect">
            <a:avLst/>
          </a:prstGeom>
        </p:spPr>
        <p:txBody>
          <a:bodyPr wrap="non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ALGORITHM</a:t>
            </a:r>
          </a:p>
        </p:txBody>
      </p:sp>
      <p:sp>
        <p:nvSpPr>
          <p:cNvPr id="15" name="Text Placeholder 5"/>
          <p:cNvSpPr>
            <a:spLocks noGrp="1"/>
          </p:cNvSpPr>
          <p:nvPr>
            <p:ph type="body" sz="quarter" idx="13"/>
          </p:nvPr>
        </p:nvSpPr>
        <p:spPr>
          <a:xfrm>
            <a:off x="989350" y="1229192"/>
            <a:ext cx="9968459" cy="3852473"/>
          </a:xfrm>
        </p:spPr>
        <p:txBody>
          <a:bodyPr>
            <a:noAutofit/>
          </a:bodyPr>
          <a:lstStyle/>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 Algorithm is a sequence of steps to solve a problem.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Analysis and Design of Algorithm is very important for designing algorithm to solve different types of problems in the branch of computer science and information technology.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introduces the fundamental concepts of </a:t>
            </a:r>
            <a:r>
              <a:rPr lang="en-GB" sz="2000" b="1" dirty="0">
                <a:latin typeface="Cambria" panose="02040503050406030204" pitchFamily="18" charset="0"/>
                <a:ea typeface="Cambria" panose="02040503050406030204" pitchFamily="18" charset="0"/>
                <a:cs typeface="Times New Roman" pitchFamily="18" charset="0"/>
              </a:rPr>
              <a:t>Designing Strategies, Complexity analysis of Algorithms</a:t>
            </a:r>
            <a:r>
              <a:rPr lang="en-GB" sz="2000" dirty="0">
                <a:latin typeface="Cambria" panose="02040503050406030204" pitchFamily="18" charset="0"/>
                <a:ea typeface="Cambria" panose="02040503050406030204" pitchFamily="18" charset="0"/>
                <a:cs typeface="Times New Roman" pitchFamily="18" charset="0"/>
              </a:rPr>
              <a:t>, followed by problems on Graph Theory and Sorting methods. </a:t>
            </a: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also includes the basic concepts on </a:t>
            </a:r>
            <a:r>
              <a:rPr lang="en-GB" sz="2000" b="1" dirty="0">
                <a:latin typeface="Cambria" panose="02040503050406030204" pitchFamily="18" charset="0"/>
                <a:ea typeface="Cambria" panose="02040503050406030204" pitchFamily="18" charset="0"/>
                <a:cs typeface="Times New Roman" pitchFamily="18" charset="0"/>
              </a:rPr>
              <a:t>Complexity theory</a:t>
            </a:r>
            <a:r>
              <a:rPr lang="en-GB" sz="2000" dirty="0">
                <a:latin typeface="Cambria" panose="02040503050406030204" pitchFamily="18" charset="0"/>
                <a:ea typeface="Cambria" panose="02040503050406030204" pitchFamily="18" charset="0"/>
                <a:cs typeface="Times New Roman" pitchFamily="18" charset="0"/>
              </a:rPr>
              <a:t>.</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8</a:t>
            </a:fld>
            <a:endParaRPr lang="en-US" dirty="0"/>
          </a:p>
        </p:txBody>
      </p:sp>
      <p:sp>
        <p:nvSpPr>
          <p:cNvPr id="5" name="Rectangle 4"/>
          <p:cNvSpPr/>
          <p:nvPr/>
        </p:nvSpPr>
        <p:spPr>
          <a:xfrm>
            <a:off x="838200" y="582582"/>
            <a:ext cx="10864948" cy="4424096"/>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COURSE OBJECTIVES</a:t>
            </a:r>
          </a:p>
          <a:p>
            <a:pPr algn="ctr"/>
            <a:endParaRPr lang="en-GB" sz="20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Upon completion of this course, students will be able to do the following:</a:t>
            </a:r>
          </a:p>
          <a:p>
            <a:endParaRPr lang="en-GB" sz="2000" dirty="0">
              <a:latin typeface="Cambria" panose="02040503050406030204" pitchFamily="18" charset="0"/>
              <a:ea typeface="Cambria" panose="02040503050406030204" pitchFamily="18" charset="0"/>
              <a:cs typeface="Times New Roman" pitchFamily="18" charset="0"/>
            </a:endParaRPr>
          </a:p>
          <a:p>
            <a:pPr marL="342900" lvl="0" indent="-342900" algn="just">
              <a:lnSpc>
                <a:spcPts val="1285"/>
              </a:lnSpc>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for</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analyzing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evaluating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their</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performance.</a:t>
            </a:r>
          </a:p>
          <a:p>
            <a:pPr lvl="0" algn="just">
              <a:lnSpc>
                <a:spcPts val="1285"/>
              </a:lnSpc>
              <a:buSzPts val="1100"/>
              <a:tabLst>
                <a:tab pos="525780" algn="l"/>
              </a:tabLst>
            </a:pP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lvl="0" indent="-342900" algn="just">
              <a:spcBef>
                <a:spcPts val="200"/>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demonstrate</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efficiency</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asymptotic</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notations.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solve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problems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various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design</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including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endParaRPr lang="en-US" sz="2000" kern="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kern="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concepts</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P</a:t>
            </a:r>
            <a:r>
              <a:rPr lang="en-US" sz="2000" kern="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NP</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complexity</a:t>
            </a:r>
            <a:r>
              <a:rPr lang="en-US" sz="2000"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classes.</a:t>
            </a:r>
            <a:endParaRPr lang="en-GB" sz="2000" dirty="0">
              <a:latin typeface="Cambria" panose="02040503050406030204" pitchFamily="18" charset="0"/>
              <a:ea typeface="Cambria" panose="02040503050406030204" pitchFamily="18" charset="0"/>
              <a:cs typeface="Times New Roman" pitchFamily="18" charset="0"/>
            </a:endParaRPr>
          </a:p>
        </p:txBody>
      </p:sp>
      <p:graphicFrame>
        <p:nvGraphicFramePr>
          <p:cNvPr id="2" name="Diagram 1">
            <a:extLst>
              <a:ext uri="{FF2B5EF4-FFF2-40B4-BE49-F238E27FC236}">
                <a16:creationId xmlns:a16="http://schemas.microsoft.com/office/drawing/2014/main" id="{1A3CF81D-9D85-4688-ECDE-A9E5AEE1186C}"/>
              </a:ext>
            </a:extLst>
          </p:cNvPr>
          <p:cNvGraphicFramePr/>
          <p:nvPr>
            <p:extLst>
              <p:ext uri="{D42A27DB-BD31-4B8C-83A1-F6EECF244321}">
                <p14:modId xmlns:p14="http://schemas.microsoft.com/office/powerpoint/2010/main" val="1156296750"/>
              </p:ext>
            </p:extLst>
          </p:nvPr>
        </p:nvGraphicFramePr>
        <p:xfrm>
          <a:off x="2803162" y="3207895"/>
          <a:ext cx="7060366" cy="13491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title"/>
          </p:nvPr>
        </p:nvSpPr>
        <p:spPr>
          <a:xfrm>
            <a:off x="455606" y="435232"/>
            <a:ext cx="10515600" cy="1325563"/>
          </a:xfrm>
        </p:spPr>
        <p:txBody>
          <a:bodyPr>
            <a:normAutofit/>
          </a:bodyPr>
          <a:lstStyle/>
          <a:p>
            <a:pPr algn="ctr"/>
            <a:r>
              <a:rPr lang="en-GB" sz="3200" dirty="0">
                <a:latin typeface="Cambria" panose="02040503050406030204" pitchFamily="18" charset="0"/>
                <a:ea typeface="Cambria" panose="02040503050406030204" pitchFamily="18" charset="0"/>
                <a:cs typeface="Times New Roman" pitchFamily="18" charset="0"/>
              </a:rPr>
              <a:t>Prerequisites</a:t>
            </a:r>
            <a:br>
              <a:rPr lang="en-GB" sz="3200" dirty="0">
                <a:latin typeface="Cambria" panose="02040503050406030204" pitchFamily="18" charset="0"/>
                <a:ea typeface="Cambria" panose="02040503050406030204" pitchFamily="18" charset="0"/>
                <a:cs typeface="Times New Roman" pitchFamily="18" charset="0"/>
              </a:rPr>
            </a:br>
            <a:endParaRPr lang="en-GB" sz="3200" dirty="0">
              <a:latin typeface="Cambria" panose="02040503050406030204" pitchFamily="18" charset="0"/>
              <a:ea typeface="Cambria" panose="02040503050406030204" pitchFamily="18" charset="0"/>
              <a:cs typeface="Times New Roman" pitchFamily="18" charset="0"/>
            </a:endParaRPr>
          </a:p>
        </p:txBody>
      </p:sp>
      <p:sp>
        <p:nvSpPr>
          <p:cNvPr id="22" name="Text Placeholder 21"/>
          <p:cNvSpPr>
            <a:spLocks noGrp="1"/>
          </p:cNvSpPr>
          <p:nvPr>
            <p:ph type="body" sz="quarter" idx="14"/>
          </p:nvPr>
        </p:nvSpPr>
        <p:spPr>
          <a:xfrm>
            <a:off x="455606" y="1760795"/>
            <a:ext cx="8401226" cy="2344998"/>
          </a:xfrm>
        </p:spPr>
        <p:txBody>
          <a:bodyPr/>
          <a:lstStyle/>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Should have basic knowledge of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Programming and mathematics</a:t>
            </a:r>
            <a:r>
              <a:rPr lang="en-GB" sz="2400" dirty="0">
                <a:solidFill>
                  <a:schemeClr val="tx1"/>
                </a:solidFill>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The readers should know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data structure </a:t>
            </a:r>
            <a:r>
              <a:rPr lang="en-GB" sz="2400" dirty="0">
                <a:solidFill>
                  <a:schemeClr val="tx1"/>
                </a:solidFill>
                <a:latin typeface="Cambria" panose="02040503050406030204" pitchFamily="18" charset="0"/>
                <a:ea typeface="Cambria" panose="02040503050406030204" pitchFamily="18" charset="0"/>
                <a:cs typeface="Times New Roman" pitchFamily="18" charset="0"/>
              </a:rPr>
              <a:t>very well.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Moreover, it is preferred to have basic understanding of Formal Language and Automata Theory.</a:t>
            </a:r>
          </a:p>
        </p:txBody>
      </p:sp>
    </p:spTree>
    <p:extLst>
      <p:ext uri="{BB962C8B-B14F-4D97-AF65-F5344CB8AC3E}">
        <p14:creationId xmlns:p14="http://schemas.microsoft.com/office/powerpoint/2010/main" val="73164184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A40DCE3-AF01-4621-BF36-CCA1D169925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F64B861-6024-48D7-A751-9C7ADB614CF2}">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799972D5-0616-492C-93CD-BB1ADFB67788}">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TM16411248</Template>
  <TotalTime>0</TotalTime>
  <Words>2284</Words>
  <Application>Microsoft Office PowerPoint</Application>
  <PresentationFormat>Widescreen</PresentationFormat>
  <Paragraphs>398</Paragraphs>
  <Slides>29</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29</vt:i4>
      </vt:variant>
    </vt:vector>
  </HeadingPairs>
  <TitlesOfParts>
    <vt:vector size="39" baseType="lpstr">
      <vt:lpstr>Arial</vt:lpstr>
      <vt:lpstr>Avenir Next LT Pro Light</vt:lpstr>
      <vt:lpstr>Calibri</vt:lpstr>
      <vt:lpstr>Cambria</vt:lpstr>
      <vt:lpstr>Cambria Math</vt:lpstr>
      <vt:lpstr>Noto Sans Symbols</vt:lpstr>
      <vt:lpstr>Posterama</vt:lpstr>
      <vt:lpstr>Times New Roman</vt:lpstr>
      <vt:lpstr>Wingdings</vt:lpstr>
      <vt:lpstr>Office Theme</vt:lpstr>
      <vt:lpstr>Analysis AND Design OF ALGORITHM   (BCS401)</vt:lpstr>
      <vt:lpstr>Audience</vt:lpstr>
      <vt:lpstr>Overview of  Session</vt:lpstr>
      <vt:lpstr>PowerPoint Presentation</vt:lpstr>
      <vt:lpstr>What is course about?</vt:lpstr>
      <vt:lpstr>PowerPoint Presentation</vt:lpstr>
      <vt:lpstr>PowerPoint Presentation</vt:lpstr>
      <vt:lpstr>PowerPoint Presentation</vt:lpstr>
      <vt:lpstr>Prerequisites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PROGRAM SPECIFIC OBJECTIVES (PSO)</vt:lpstr>
      <vt:lpstr>PowerPoint Presentation</vt:lpstr>
      <vt:lpstr>PowerPoint Presentation</vt:lpstr>
      <vt:lpstr>PowerPoint Presentation</vt:lpstr>
      <vt:lpstr>PowerPoint Presentation</vt:lpstr>
      <vt:lpstr> Best class Practices</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2021-08-17T07:04:23Z</dcterms:created>
  <dcterms:modified xsi:type="dcterms:W3CDTF">2026-04-25T09:15:15Z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